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0" r:id="rId2"/>
    <p:sldId id="271" r:id="rId3"/>
    <p:sldId id="269" r:id="rId4"/>
    <p:sldId id="256" r:id="rId5"/>
    <p:sldId id="261" r:id="rId6"/>
    <p:sldId id="260" r:id="rId7"/>
    <p:sldId id="259" r:id="rId8"/>
    <p:sldId id="258" r:id="rId9"/>
    <p:sldId id="257" r:id="rId10"/>
    <p:sldId id="262" r:id="rId11"/>
    <p:sldId id="263" r:id="rId12"/>
    <p:sldId id="264" r:id="rId13"/>
    <p:sldId id="265" r:id="rId14"/>
    <p:sldId id="266" r:id="rId15"/>
    <p:sldId id="267"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28" d="100"/>
          <a:sy n="128" d="100"/>
        </p:scale>
        <p:origin x="21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 Meixuan" userId="49191646-f0c7-44a6-9a8e-4a26cd2bf147" providerId="ADAL" clId="{0A69FA67-A976-4743-B574-4C173205D1EE}"/>
    <pc:docChg chg="modSld sldOrd">
      <pc:chgData name="LI Meixuan" userId="49191646-f0c7-44a6-9a8e-4a26cd2bf147" providerId="ADAL" clId="{0A69FA67-A976-4743-B574-4C173205D1EE}" dt="2023-07-28T05:30:41.932" v="20"/>
      <pc:docMkLst>
        <pc:docMk/>
      </pc:docMkLst>
      <pc:sldChg chg="ord">
        <pc:chgData name="LI Meixuan" userId="49191646-f0c7-44a6-9a8e-4a26cd2bf147" providerId="ADAL" clId="{0A69FA67-A976-4743-B574-4C173205D1EE}" dt="2023-07-28T05:30:41.932" v="20"/>
        <pc:sldMkLst>
          <pc:docMk/>
          <pc:sldMk cId="170998719" sldId="259"/>
        </pc:sldMkLst>
      </pc:sldChg>
      <pc:sldChg chg="modSp mod">
        <pc:chgData name="LI Meixuan" userId="49191646-f0c7-44a6-9a8e-4a26cd2bf147" providerId="ADAL" clId="{0A69FA67-A976-4743-B574-4C173205D1EE}" dt="2023-07-28T05:30:28.214" v="18" actId="20577"/>
        <pc:sldMkLst>
          <pc:docMk/>
          <pc:sldMk cId="2239962937" sldId="260"/>
        </pc:sldMkLst>
        <pc:spChg chg="mod">
          <ac:chgData name="LI Meixuan" userId="49191646-f0c7-44a6-9a8e-4a26cd2bf147" providerId="ADAL" clId="{0A69FA67-A976-4743-B574-4C173205D1EE}" dt="2023-07-28T05:30:28.214" v="18" actId="20577"/>
          <ac:spMkLst>
            <pc:docMk/>
            <pc:sldMk cId="2239962937" sldId="260"/>
            <ac:spMk id="4" creationId="{09E45275-BD30-FEBA-E3CA-3415CC31858B}"/>
          </ac:spMkLst>
        </pc:spChg>
      </pc:sldChg>
    </pc:docChg>
  </pc:docChgLst>
</pc:chgInfo>
</file>

<file path=ppt/media/image1.pn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png>
</file>

<file path=ppt/media/image19.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9A5BAF-BB63-B842-7237-B26EA3D705A3}"/>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endParaRPr lang="en-US"/>
          </a:p>
        </p:txBody>
      </p:sp>
      <p:sp>
        <p:nvSpPr>
          <p:cNvPr id="3" name="副標題 2">
            <a:extLst>
              <a:ext uri="{FF2B5EF4-FFF2-40B4-BE49-F238E27FC236}">
                <a16:creationId xmlns:a16="http://schemas.microsoft.com/office/drawing/2014/main" id="{6AAFFF0A-B874-EF64-2782-8BBB561CAB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a:p>
        </p:txBody>
      </p:sp>
      <p:sp>
        <p:nvSpPr>
          <p:cNvPr id="4" name="日期版面配置區 3">
            <a:extLst>
              <a:ext uri="{FF2B5EF4-FFF2-40B4-BE49-F238E27FC236}">
                <a16:creationId xmlns:a16="http://schemas.microsoft.com/office/drawing/2014/main" id="{A6EE2F46-C917-D227-49D7-9EC3EFC92879}"/>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5" name="頁尾版面配置區 4">
            <a:extLst>
              <a:ext uri="{FF2B5EF4-FFF2-40B4-BE49-F238E27FC236}">
                <a16:creationId xmlns:a16="http://schemas.microsoft.com/office/drawing/2014/main" id="{AC1BD84B-FE69-CD40-011A-B2D3DD16D84B}"/>
              </a:ext>
            </a:extLst>
          </p:cNvPr>
          <p:cNvSpPr>
            <a:spLocks noGrp="1"/>
          </p:cNvSpPr>
          <p:nvPr>
            <p:ph type="ftr" sz="quarter" idx="11"/>
          </p:nvPr>
        </p:nvSpPr>
        <p:spPr/>
        <p:txBody>
          <a:bodyPr/>
          <a:lstStyle/>
          <a:p>
            <a:endParaRPr lang="en-US"/>
          </a:p>
        </p:txBody>
      </p:sp>
      <p:sp>
        <p:nvSpPr>
          <p:cNvPr id="6" name="投影片編號版面配置區 5">
            <a:extLst>
              <a:ext uri="{FF2B5EF4-FFF2-40B4-BE49-F238E27FC236}">
                <a16:creationId xmlns:a16="http://schemas.microsoft.com/office/drawing/2014/main" id="{0E028516-B422-2CED-C641-7F16895FA20D}"/>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895520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5F107F-0DCF-EED9-8BF2-B9753DF7D7C9}"/>
              </a:ext>
            </a:extLst>
          </p:cNvPr>
          <p:cNvSpPr>
            <a:spLocks noGrp="1"/>
          </p:cNvSpPr>
          <p:nvPr>
            <p:ph type="title"/>
          </p:nvPr>
        </p:nvSpPr>
        <p:spPr/>
        <p:txBody>
          <a:bodyPr/>
          <a:lstStyle/>
          <a:p>
            <a:r>
              <a:rPr lang="zh-TW" altLang="en-US"/>
              <a:t>按一下以編輯母片標題樣式</a:t>
            </a:r>
            <a:endParaRPr lang="en-US"/>
          </a:p>
        </p:txBody>
      </p:sp>
      <p:sp>
        <p:nvSpPr>
          <p:cNvPr id="3" name="直排文字版面配置區 2">
            <a:extLst>
              <a:ext uri="{FF2B5EF4-FFF2-40B4-BE49-F238E27FC236}">
                <a16:creationId xmlns:a16="http://schemas.microsoft.com/office/drawing/2014/main" id="{7922B1EB-3022-8837-D7A8-B4FBE2D09AEE}"/>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a:extLst>
              <a:ext uri="{FF2B5EF4-FFF2-40B4-BE49-F238E27FC236}">
                <a16:creationId xmlns:a16="http://schemas.microsoft.com/office/drawing/2014/main" id="{52106484-A631-F334-82C8-84D878AE16CF}"/>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5" name="頁尾版面配置區 4">
            <a:extLst>
              <a:ext uri="{FF2B5EF4-FFF2-40B4-BE49-F238E27FC236}">
                <a16:creationId xmlns:a16="http://schemas.microsoft.com/office/drawing/2014/main" id="{D63EADE0-35D7-8D81-BE67-C3C3B2909BA8}"/>
              </a:ext>
            </a:extLst>
          </p:cNvPr>
          <p:cNvSpPr>
            <a:spLocks noGrp="1"/>
          </p:cNvSpPr>
          <p:nvPr>
            <p:ph type="ftr" sz="quarter" idx="11"/>
          </p:nvPr>
        </p:nvSpPr>
        <p:spPr/>
        <p:txBody>
          <a:bodyPr/>
          <a:lstStyle/>
          <a:p>
            <a:endParaRPr lang="en-US"/>
          </a:p>
        </p:txBody>
      </p:sp>
      <p:sp>
        <p:nvSpPr>
          <p:cNvPr id="6" name="投影片編號版面配置區 5">
            <a:extLst>
              <a:ext uri="{FF2B5EF4-FFF2-40B4-BE49-F238E27FC236}">
                <a16:creationId xmlns:a16="http://schemas.microsoft.com/office/drawing/2014/main" id="{60AD85B8-697E-5A35-1CFD-1024D2ACD990}"/>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2875871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F0BDB4E5-96BB-5CFC-3860-BD146353793C}"/>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endParaRPr lang="en-US"/>
          </a:p>
        </p:txBody>
      </p:sp>
      <p:sp>
        <p:nvSpPr>
          <p:cNvPr id="3" name="直排文字版面配置區 2">
            <a:extLst>
              <a:ext uri="{FF2B5EF4-FFF2-40B4-BE49-F238E27FC236}">
                <a16:creationId xmlns:a16="http://schemas.microsoft.com/office/drawing/2014/main" id="{927B5516-F6B1-5000-AB10-A96CF76AC270}"/>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a:extLst>
              <a:ext uri="{FF2B5EF4-FFF2-40B4-BE49-F238E27FC236}">
                <a16:creationId xmlns:a16="http://schemas.microsoft.com/office/drawing/2014/main" id="{EF9854F4-242B-0787-FB93-CE80C6E9CF47}"/>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5" name="頁尾版面配置區 4">
            <a:extLst>
              <a:ext uri="{FF2B5EF4-FFF2-40B4-BE49-F238E27FC236}">
                <a16:creationId xmlns:a16="http://schemas.microsoft.com/office/drawing/2014/main" id="{A52E7BBD-B417-85DC-983A-9BCB93D9DCDA}"/>
              </a:ext>
            </a:extLst>
          </p:cNvPr>
          <p:cNvSpPr>
            <a:spLocks noGrp="1"/>
          </p:cNvSpPr>
          <p:nvPr>
            <p:ph type="ftr" sz="quarter" idx="11"/>
          </p:nvPr>
        </p:nvSpPr>
        <p:spPr/>
        <p:txBody>
          <a:bodyPr/>
          <a:lstStyle/>
          <a:p>
            <a:endParaRPr lang="en-US"/>
          </a:p>
        </p:txBody>
      </p:sp>
      <p:sp>
        <p:nvSpPr>
          <p:cNvPr id="6" name="投影片編號版面配置區 5">
            <a:extLst>
              <a:ext uri="{FF2B5EF4-FFF2-40B4-BE49-F238E27FC236}">
                <a16:creationId xmlns:a16="http://schemas.microsoft.com/office/drawing/2014/main" id="{0F4D9FF2-7038-AD4D-E36B-E328D30D0AEC}"/>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2810413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D08628-5C7F-5ED7-E6AC-A3DAF6E95A7A}"/>
              </a:ext>
            </a:extLst>
          </p:cNvPr>
          <p:cNvSpPr>
            <a:spLocks noGrp="1"/>
          </p:cNvSpPr>
          <p:nvPr>
            <p:ph type="title"/>
          </p:nvPr>
        </p:nvSpPr>
        <p:spPr/>
        <p:txBody>
          <a:bodyPr/>
          <a:lstStyle/>
          <a:p>
            <a:r>
              <a:rPr lang="zh-TW" altLang="en-US"/>
              <a:t>按一下以編輯母片標題樣式</a:t>
            </a:r>
            <a:endParaRPr lang="en-US"/>
          </a:p>
        </p:txBody>
      </p:sp>
      <p:sp>
        <p:nvSpPr>
          <p:cNvPr id="3" name="內容版面配置區 2">
            <a:extLst>
              <a:ext uri="{FF2B5EF4-FFF2-40B4-BE49-F238E27FC236}">
                <a16:creationId xmlns:a16="http://schemas.microsoft.com/office/drawing/2014/main" id="{8D941D8A-B01E-755D-EA82-050858225AEB}"/>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a:extLst>
              <a:ext uri="{FF2B5EF4-FFF2-40B4-BE49-F238E27FC236}">
                <a16:creationId xmlns:a16="http://schemas.microsoft.com/office/drawing/2014/main" id="{B670F663-E8EB-5FFA-EC26-D35947D1AA8B}"/>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5" name="頁尾版面配置區 4">
            <a:extLst>
              <a:ext uri="{FF2B5EF4-FFF2-40B4-BE49-F238E27FC236}">
                <a16:creationId xmlns:a16="http://schemas.microsoft.com/office/drawing/2014/main" id="{F6CE7213-952E-0698-F86E-AF1F67402A3B}"/>
              </a:ext>
            </a:extLst>
          </p:cNvPr>
          <p:cNvSpPr>
            <a:spLocks noGrp="1"/>
          </p:cNvSpPr>
          <p:nvPr>
            <p:ph type="ftr" sz="quarter" idx="11"/>
          </p:nvPr>
        </p:nvSpPr>
        <p:spPr/>
        <p:txBody>
          <a:bodyPr/>
          <a:lstStyle/>
          <a:p>
            <a:endParaRPr lang="en-US"/>
          </a:p>
        </p:txBody>
      </p:sp>
      <p:sp>
        <p:nvSpPr>
          <p:cNvPr id="6" name="投影片編號版面配置區 5">
            <a:extLst>
              <a:ext uri="{FF2B5EF4-FFF2-40B4-BE49-F238E27FC236}">
                <a16:creationId xmlns:a16="http://schemas.microsoft.com/office/drawing/2014/main" id="{4F425283-9D4D-49FE-84F5-7C27C1C64DA6}"/>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3702054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9933F48-E011-B979-D941-D523AAFEA6A8}"/>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endParaRPr lang="en-US"/>
          </a:p>
        </p:txBody>
      </p:sp>
      <p:sp>
        <p:nvSpPr>
          <p:cNvPr id="3" name="文字版面配置區 2">
            <a:extLst>
              <a:ext uri="{FF2B5EF4-FFF2-40B4-BE49-F238E27FC236}">
                <a16:creationId xmlns:a16="http://schemas.microsoft.com/office/drawing/2014/main" id="{8DC51DD5-5656-BEAF-8C0F-A3B7D40C65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25CA55FD-10B8-EDE6-AB37-EBC11062B49D}"/>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5" name="頁尾版面配置區 4">
            <a:extLst>
              <a:ext uri="{FF2B5EF4-FFF2-40B4-BE49-F238E27FC236}">
                <a16:creationId xmlns:a16="http://schemas.microsoft.com/office/drawing/2014/main" id="{68E1E169-4E41-2B1A-0015-D5668792512D}"/>
              </a:ext>
            </a:extLst>
          </p:cNvPr>
          <p:cNvSpPr>
            <a:spLocks noGrp="1"/>
          </p:cNvSpPr>
          <p:nvPr>
            <p:ph type="ftr" sz="quarter" idx="11"/>
          </p:nvPr>
        </p:nvSpPr>
        <p:spPr/>
        <p:txBody>
          <a:bodyPr/>
          <a:lstStyle/>
          <a:p>
            <a:endParaRPr lang="en-US"/>
          </a:p>
        </p:txBody>
      </p:sp>
      <p:sp>
        <p:nvSpPr>
          <p:cNvPr id="6" name="投影片編號版面配置區 5">
            <a:extLst>
              <a:ext uri="{FF2B5EF4-FFF2-40B4-BE49-F238E27FC236}">
                <a16:creationId xmlns:a16="http://schemas.microsoft.com/office/drawing/2014/main" id="{537AE364-A2F2-C33D-30FD-B61CC6CAE4A1}"/>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774650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7CD57EA-BE7A-9DFA-AE67-C9B6F42AE746}"/>
              </a:ext>
            </a:extLst>
          </p:cNvPr>
          <p:cNvSpPr>
            <a:spLocks noGrp="1"/>
          </p:cNvSpPr>
          <p:nvPr>
            <p:ph type="title"/>
          </p:nvPr>
        </p:nvSpPr>
        <p:spPr/>
        <p:txBody>
          <a:bodyPr/>
          <a:lstStyle/>
          <a:p>
            <a:r>
              <a:rPr lang="zh-TW" altLang="en-US"/>
              <a:t>按一下以編輯母片標題樣式</a:t>
            </a:r>
            <a:endParaRPr lang="en-US"/>
          </a:p>
        </p:txBody>
      </p:sp>
      <p:sp>
        <p:nvSpPr>
          <p:cNvPr id="3" name="內容版面配置區 2">
            <a:extLst>
              <a:ext uri="{FF2B5EF4-FFF2-40B4-BE49-F238E27FC236}">
                <a16:creationId xmlns:a16="http://schemas.microsoft.com/office/drawing/2014/main" id="{5DC63A83-A24A-0506-900B-9156E22197DD}"/>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內容版面配置區 3">
            <a:extLst>
              <a:ext uri="{FF2B5EF4-FFF2-40B4-BE49-F238E27FC236}">
                <a16:creationId xmlns:a16="http://schemas.microsoft.com/office/drawing/2014/main" id="{D8438560-B2BF-1BBB-90F6-A1AD94042048}"/>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日期版面配置區 4">
            <a:extLst>
              <a:ext uri="{FF2B5EF4-FFF2-40B4-BE49-F238E27FC236}">
                <a16:creationId xmlns:a16="http://schemas.microsoft.com/office/drawing/2014/main" id="{BD0B9A06-1657-FEAB-1349-99D1EE2B5F18}"/>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6" name="頁尾版面配置區 5">
            <a:extLst>
              <a:ext uri="{FF2B5EF4-FFF2-40B4-BE49-F238E27FC236}">
                <a16:creationId xmlns:a16="http://schemas.microsoft.com/office/drawing/2014/main" id="{9C09CC23-594B-D67D-5DFC-3A5AE6D92670}"/>
              </a:ext>
            </a:extLst>
          </p:cNvPr>
          <p:cNvSpPr>
            <a:spLocks noGrp="1"/>
          </p:cNvSpPr>
          <p:nvPr>
            <p:ph type="ftr" sz="quarter" idx="11"/>
          </p:nvPr>
        </p:nvSpPr>
        <p:spPr/>
        <p:txBody>
          <a:bodyPr/>
          <a:lstStyle/>
          <a:p>
            <a:endParaRPr lang="en-US"/>
          </a:p>
        </p:txBody>
      </p:sp>
      <p:sp>
        <p:nvSpPr>
          <p:cNvPr id="7" name="投影片編號版面配置區 6">
            <a:extLst>
              <a:ext uri="{FF2B5EF4-FFF2-40B4-BE49-F238E27FC236}">
                <a16:creationId xmlns:a16="http://schemas.microsoft.com/office/drawing/2014/main" id="{E45B51F6-2F74-847F-D8F7-46D44B85EBE2}"/>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4115037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9A7B0DD-B8C0-71DF-E890-4416112F42B7}"/>
              </a:ext>
            </a:extLst>
          </p:cNvPr>
          <p:cNvSpPr>
            <a:spLocks noGrp="1"/>
          </p:cNvSpPr>
          <p:nvPr>
            <p:ph type="title"/>
          </p:nvPr>
        </p:nvSpPr>
        <p:spPr>
          <a:xfrm>
            <a:off x="839788" y="365125"/>
            <a:ext cx="10515600" cy="1325563"/>
          </a:xfrm>
        </p:spPr>
        <p:txBody>
          <a:bodyPr/>
          <a:lstStyle/>
          <a:p>
            <a:r>
              <a:rPr lang="zh-TW" altLang="en-US"/>
              <a:t>按一下以編輯母片標題樣式</a:t>
            </a:r>
            <a:endParaRPr lang="en-US"/>
          </a:p>
        </p:txBody>
      </p:sp>
      <p:sp>
        <p:nvSpPr>
          <p:cNvPr id="3" name="文字版面配置區 2">
            <a:extLst>
              <a:ext uri="{FF2B5EF4-FFF2-40B4-BE49-F238E27FC236}">
                <a16:creationId xmlns:a16="http://schemas.microsoft.com/office/drawing/2014/main" id="{E250C2A7-89B1-57D7-C64A-308FCA452B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AC2BD565-A1AD-6BBD-D12E-D7B4C3BE509B}"/>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文字版面配置區 4">
            <a:extLst>
              <a:ext uri="{FF2B5EF4-FFF2-40B4-BE49-F238E27FC236}">
                <a16:creationId xmlns:a16="http://schemas.microsoft.com/office/drawing/2014/main" id="{38D844AD-DC10-D50B-78B2-CE1B0C07FE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569970FE-A9B5-CA7E-B10F-43E6346EF415}"/>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日期版面配置區 6">
            <a:extLst>
              <a:ext uri="{FF2B5EF4-FFF2-40B4-BE49-F238E27FC236}">
                <a16:creationId xmlns:a16="http://schemas.microsoft.com/office/drawing/2014/main" id="{6CE6FF3A-8B11-03BC-D7EF-59119D4E7B0A}"/>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8" name="頁尾版面配置區 7">
            <a:extLst>
              <a:ext uri="{FF2B5EF4-FFF2-40B4-BE49-F238E27FC236}">
                <a16:creationId xmlns:a16="http://schemas.microsoft.com/office/drawing/2014/main" id="{FDD63A4C-E284-416A-DDF3-8873A0B34F31}"/>
              </a:ext>
            </a:extLst>
          </p:cNvPr>
          <p:cNvSpPr>
            <a:spLocks noGrp="1"/>
          </p:cNvSpPr>
          <p:nvPr>
            <p:ph type="ftr" sz="quarter" idx="11"/>
          </p:nvPr>
        </p:nvSpPr>
        <p:spPr/>
        <p:txBody>
          <a:bodyPr/>
          <a:lstStyle/>
          <a:p>
            <a:endParaRPr lang="en-US"/>
          </a:p>
        </p:txBody>
      </p:sp>
      <p:sp>
        <p:nvSpPr>
          <p:cNvPr id="9" name="投影片編號版面配置區 8">
            <a:extLst>
              <a:ext uri="{FF2B5EF4-FFF2-40B4-BE49-F238E27FC236}">
                <a16:creationId xmlns:a16="http://schemas.microsoft.com/office/drawing/2014/main" id="{28A60D65-B78E-BDE0-4CE4-FD1C2DDE5559}"/>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3161477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2B16FBF-F144-DFA4-A2FF-D16FC1FF8B07}"/>
              </a:ext>
            </a:extLst>
          </p:cNvPr>
          <p:cNvSpPr>
            <a:spLocks noGrp="1"/>
          </p:cNvSpPr>
          <p:nvPr>
            <p:ph type="title"/>
          </p:nvPr>
        </p:nvSpPr>
        <p:spPr/>
        <p:txBody>
          <a:bodyPr/>
          <a:lstStyle/>
          <a:p>
            <a:r>
              <a:rPr lang="zh-TW" altLang="en-US"/>
              <a:t>按一下以編輯母片標題樣式</a:t>
            </a:r>
            <a:endParaRPr lang="en-US"/>
          </a:p>
        </p:txBody>
      </p:sp>
      <p:sp>
        <p:nvSpPr>
          <p:cNvPr id="3" name="日期版面配置區 2">
            <a:extLst>
              <a:ext uri="{FF2B5EF4-FFF2-40B4-BE49-F238E27FC236}">
                <a16:creationId xmlns:a16="http://schemas.microsoft.com/office/drawing/2014/main" id="{C30A0C5D-8DAD-4BB1-BB3D-4C5F1EDB265C}"/>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4" name="頁尾版面配置區 3">
            <a:extLst>
              <a:ext uri="{FF2B5EF4-FFF2-40B4-BE49-F238E27FC236}">
                <a16:creationId xmlns:a16="http://schemas.microsoft.com/office/drawing/2014/main" id="{334FC3FC-D460-6735-1330-5804BADD8ABF}"/>
              </a:ext>
            </a:extLst>
          </p:cNvPr>
          <p:cNvSpPr>
            <a:spLocks noGrp="1"/>
          </p:cNvSpPr>
          <p:nvPr>
            <p:ph type="ftr" sz="quarter" idx="11"/>
          </p:nvPr>
        </p:nvSpPr>
        <p:spPr/>
        <p:txBody>
          <a:bodyPr/>
          <a:lstStyle/>
          <a:p>
            <a:endParaRPr lang="en-US"/>
          </a:p>
        </p:txBody>
      </p:sp>
      <p:sp>
        <p:nvSpPr>
          <p:cNvPr id="5" name="投影片編號版面配置區 4">
            <a:extLst>
              <a:ext uri="{FF2B5EF4-FFF2-40B4-BE49-F238E27FC236}">
                <a16:creationId xmlns:a16="http://schemas.microsoft.com/office/drawing/2014/main" id="{34A17893-C4F6-6010-7BA3-4C9E3F73E7A5}"/>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3432966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601696F6-2372-5BC4-312E-869E7888204E}"/>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3" name="頁尾版面配置區 2">
            <a:extLst>
              <a:ext uri="{FF2B5EF4-FFF2-40B4-BE49-F238E27FC236}">
                <a16:creationId xmlns:a16="http://schemas.microsoft.com/office/drawing/2014/main" id="{172C1B7C-8BE4-3B74-F1FD-E11342292807}"/>
              </a:ext>
            </a:extLst>
          </p:cNvPr>
          <p:cNvSpPr>
            <a:spLocks noGrp="1"/>
          </p:cNvSpPr>
          <p:nvPr>
            <p:ph type="ftr" sz="quarter" idx="11"/>
          </p:nvPr>
        </p:nvSpPr>
        <p:spPr/>
        <p:txBody>
          <a:bodyPr/>
          <a:lstStyle/>
          <a:p>
            <a:endParaRPr lang="en-US"/>
          </a:p>
        </p:txBody>
      </p:sp>
      <p:sp>
        <p:nvSpPr>
          <p:cNvPr id="4" name="投影片編號版面配置區 3">
            <a:extLst>
              <a:ext uri="{FF2B5EF4-FFF2-40B4-BE49-F238E27FC236}">
                <a16:creationId xmlns:a16="http://schemas.microsoft.com/office/drawing/2014/main" id="{023CC266-1CDD-8C46-EC0F-6E160EC1E0C4}"/>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2575091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65C371C-D950-A537-7703-DF6D5E5AD340}"/>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內容版面配置區 2">
            <a:extLst>
              <a:ext uri="{FF2B5EF4-FFF2-40B4-BE49-F238E27FC236}">
                <a16:creationId xmlns:a16="http://schemas.microsoft.com/office/drawing/2014/main" id="{FED0236B-C0E5-9046-4757-DFC3F8CECC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文字版面配置區 3">
            <a:extLst>
              <a:ext uri="{FF2B5EF4-FFF2-40B4-BE49-F238E27FC236}">
                <a16:creationId xmlns:a16="http://schemas.microsoft.com/office/drawing/2014/main" id="{F4002D0B-AC08-43D6-B331-2CBBCC7825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7C2CE945-B5EB-3974-E994-09E49CD1A15F}"/>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6" name="頁尾版面配置區 5">
            <a:extLst>
              <a:ext uri="{FF2B5EF4-FFF2-40B4-BE49-F238E27FC236}">
                <a16:creationId xmlns:a16="http://schemas.microsoft.com/office/drawing/2014/main" id="{25821871-5F44-ED5D-7883-3F433B7A258F}"/>
              </a:ext>
            </a:extLst>
          </p:cNvPr>
          <p:cNvSpPr>
            <a:spLocks noGrp="1"/>
          </p:cNvSpPr>
          <p:nvPr>
            <p:ph type="ftr" sz="quarter" idx="11"/>
          </p:nvPr>
        </p:nvSpPr>
        <p:spPr/>
        <p:txBody>
          <a:bodyPr/>
          <a:lstStyle/>
          <a:p>
            <a:endParaRPr lang="en-US"/>
          </a:p>
        </p:txBody>
      </p:sp>
      <p:sp>
        <p:nvSpPr>
          <p:cNvPr id="7" name="投影片編號版面配置區 6">
            <a:extLst>
              <a:ext uri="{FF2B5EF4-FFF2-40B4-BE49-F238E27FC236}">
                <a16:creationId xmlns:a16="http://schemas.microsoft.com/office/drawing/2014/main" id="{7BE3B623-44DE-AFEA-576E-3BB41B47FE25}"/>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2132433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4E7AB7F-4402-39E2-BE73-506639F037AE}"/>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圖片版面配置區 2">
            <a:extLst>
              <a:ext uri="{FF2B5EF4-FFF2-40B4-BE49-F238E27FC236}">
                <a16:creationId xmlns:a16="http://schemas.microsoft.com/office/drawing/2014/main" id="{23BE6A69-0383-9FB5-377B-6BFBC74713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文字版面配置區 3">
            <a:extLst>
              <a:ext uri="{FF2B5EF4-FFF2-40B4-BE49-F238E27FC236}">
                <a16:creationId xmlns:a16="http://schemas.microsoft.com/office/drawing/2014/main" id="{9A60A215-0B70-4D1B-2457-23930CA592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9584A76C-706E-D3D3-0739-54096EAC231E}"/>
              </a:ext>
            </a:extLst>
          </p:cNvPr>
          <p:cNvSpPr>
            <a:spLocks noGrp="1"/>
          </p:cNvSpPr>
          <p:nvPr>
            <p:ph type="dt" sz="half" idx="10"/>
          </p:nvPr>
        </p:nvSpPr>
        <p:spPr/>
        <p:txBody>
          <a:bodyPr/>
          <a:lstStyle/>
          <a:p>
            <a:fld id="{6C60420B-8D47-4D03-A434-21E1E2218E9C}" type="datetimeFigureOut">
              <a:rPr lang="en-US" smtClean="0"/>
              <a:t>8/21/23</a:t>
            </a:fld>
            <a:endParaRPr lang="en-US"/>
          </a:p>
        </p:txBody>
      </p:sp>
      <p:sp>
        <p:nvSpPr>
          <p:cNvPr id="6" name="頁尾版面配置區 5">
            <a:extLst>
              <a:ext uri="{FF2B5EF4-FFF2-40B4-BE49-F238E27FC236}">
                <a16:creationId xmlns:a16="http://schemas.microsoft.com/office/drawing/2014/main" id="{439DF3A0-486E-2D09-0CE5-713689A8490F}"/>
              </a:ext>
            </a:extLst>
          </p:cNvPr>
          <p:cNvSpPr>
            <a:spLocks noGrp="1"/>
          </p:cNvSpPr>
          <p:nvPr>
            <p:ph type="ftr" sz="quarter" idx="11"/>
          </p:nvPr>
        </p:nvSpPr>
        <p:spPr/>
        <p:txBody>
          <a:bodyPr/>
          <a:lstStyle/>
          <a:p>
            <a:endParaRPr lang="en-US"/>
          </a:p>
        </p:txBody>
      </p:sp>
      <p:sp>
        <p:nvSpPr>
          <p:cNvPr id="7" name="投影片編號版面配置區 6">
            <a:extLst>
              <a:ext uri="{FF2B5EF4-FFF2-40B4-BE49-F238E27FC236}">
                <a16:creationId xmlns:a16="http://schemas.microsoft.com/office/drawing/2014/main" id="{94452053-7CB3-7E8E-8789-7168AFBFDE2D}"/>
              </a:ext>
            </a:extLst>
          </p:cNvPr>
          <p:cNvSpPr>
            <a:spLocks noGrp="1"/>
          </p:cNvSpPr>
          <p:nvPr>
            <p:ph type="sldNum" sz="quarter" idx="12"/>
          </p:nvPr>
        </p:nvSpPr>
        <p:spPr/>
        <p:txBody>
          <a:bodyPr/>
          <a:lstStyle/>
          <a:p>
            <a:fld id="{4C655904-02D0-4C6B-9D3C-BF76FC60F2CC}" type="slidenum">
              <a:rPr lang="en-US" smtClean="0"/>
              <a:t>‹#›</a:t>
            </a:fld>
            <a:endParaRPr lang="en-US"/>
          </a:p>
        </p:txBody>
      </p:sp>
    </p:spTree>
    <p:extLst>
      <p:ext uri="{BB962C8B-B14F-4D97-AF65-F5344CB8AC3E}">
        <p14:creationId xmlns:p14="http://schemas.microsoft.com/office/powerpoint/2010/main" val="1879868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E1324152-4C06-201C-1DFD-5AD970ACB0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a:p>
        </p:txBody>
      </p:sp>
      <p:sp>
        <p:nvSpPr>
          <p:cNvPr id="3" name="文字版面配置區 2">
            <a:extLst>
              <a:ext uri="{FF2B5EF4-FFF2-40B4-BE49-F238E27FC236}">
                <a16:creationId xmlns:a16="http://schemas.microsoft.com/office/drawing/2014/main" id="{FEB93FA3-C4F5-C1CB-8E1E-0C7C64786A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a:extLst>
              <a:ext uri="{FF2B5EF4-FFF2-40B4-BE49-F238E27FC236}">
                <a16:creationId xmlns:a16="http://schemas.microsoft.com/office/drawing/2014/main" id="{579D4CDC-80F7-F41D-7DBE-279577F973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60420B-8D47-4D03-A434-21E1E2218E9C}" type="datetimeFigureOut">
              <a:rPr lang="en-US" smtClean="0"/>
              <a:t>8/21/23</a:t>
            </a:fld>
            <a:endParaRPr lang="en-US"/>
          </a:p>
        </p:txBody>
      </p:sp>
      <p:sp>
        <p:nvSpPr>
          <p:cNvPr id="5" name="頁尾版面配置區 4">
            <a:extLst>
              <a:ext uri="{FF2B5EF4-FFF2-40B4-BE49-F238E27FC236}">
                <a16:creationId xmlns:a16="http://schemas.microsoft.com/office/drawing/2014/main" id="{884DC8AA-79C4-D076-0244-0B5DE5E780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投影片編號版面配置區 5">
            <a:extLst>
              <a:ext uri="{FF2B5EF4-FFF2-40B4-BE49-F238E27FC236}">
                <a16:creationId xmlns:a16="http://schemas.microsoft.com/office/drawing/2014/main" id="{11C25295-795E-9299-9963-09E159DA7C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655904-02D0-4C6B-9D3C-BF76FC60F2CC}" type="slidenum">
              <a:rPr lang="en-US" smtClean="0"/>
              <a:t>‹#›</a:t>
            </a:fld>
            <a:endParaRPr lang="en-US"/>
          </a:p>
        </p:txBody>
      </p:sp>
    </p:spTree>
    <p:extLst>
      <p:ext uri="{BB962C8B-B14F-4D97-AF65-F5344CB8AC3E}">
        <p14:creationId xmlns:p14="http://schemas.microsoft.com/office/powerpoint/2010/main" val="30905475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svg"/></Relationships>
</file>

<file path=ppt/slides/_rels/slide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字方塊 7">
            <a:extLst>
              <a:ext uri="{FF2B5EF4-FFF2-40B4-BE49-F238E27FC236}">
                <a16:creationId xmlns:a16="http://schemas.microsoft.com/office/drawing/2014/main" id="{483A3238-6CDF-2390-1169-8C66E591CC40}"/>
              </a:ext>
            </a:extLst>
          </p:cNvPr>
          <p:cNvSpPr txBox="1"/>
          <p:nvPr/>
        </p:nvSpPr>
        <p:spPr>
          <a:xfrm>
            <a:off x="5951424" y="3650716"/>
            <a:ext cx="633507" cy="369332"/>
          </a:xfrm>
          <a:prstGeom prst="rect">
            <a:avLst/>
          </a:prstGeom>
          <a:noFill/>
        </p:spPr>
        <p:txBody>
          <a:bodyPr wrap="none" rtlCol="0">
            <a:spAutoFit/>
          </a:bodyPr>
          <a:lstStyle/>
          <a:p>
            <a:r>
              <a:rPr lang="en-US" dirty="0"/>
              <a:t>Logo</a:t>
            </a:r>
            <a:endParaRPr lang="en-US" altLang="zh-CN" dirty="0"/>
          </a:p>
        </p:txBody>
      </p:sp>
    </p:spTree>
    <p:extLst>
      <p:ext uri="{BB962C8B-B14F-4D97-AF65-F5344CB8AC3E}">
        <p14:creationId xmlns:p14="http://schemas.microsoft.com/office/powerpoint/2010/main" val="83489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4405858" y="2450424"/>
            <a:ext cx="3380284" cy="369332"/>
          </a:xfrm>
          <a:prstGeom prst="rect">
            <a:avLst/>
          </a:prstGeom>
          <a:noFill/>
        </p:spPr>
        <p:txBody>
          <a:bodyPr wrap="none" rtlCol="0">
            <a:spAutoFit/>
          </a:bodyPr>
          <a:lstStyle/>
          <a:p>
            <a:r>
              <a:rPr lang="en-US" dirty="0"/>
              <a:t>AI-based recommendation system</a:t>
            </a:r>
            <a:endParaRPr lang="en-US" altLang="zh-CN" dirty="0"/>
          </a:p>
        </p:txBody>
      </p:sp>
    </p:spTree>
    <p:extLst>
      <p:ext uri="{BB962C8B-B14F-4D97-AF65-F5344CB8AC3E}">
        <p14:creationId xmlns:p14="http://schemas.microsoft.com/office/powerpoint/2010/main" val="11350749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102715" y="157018"/>
            <a:ext cx="3380284" cy="369332"/>
          </a:xfrm>
          <a:prstGeom prst="rect">
            <a:avLst/>
          </a:prstGeom>
          <a:noFill/>
        </p:spPr>
        <p:txBody>
          <a:bodyPr wrap="none" rtlCol="0">
            <a:spAutoFit/>
          </a:bodyPr>
          <a:lstStyle/>
          <a:p>
            <a:r>
              <a:rPr lang="en-US" dirty="0"/>
              <a:t>AI-based recommendation system</a:t>
            </a:r>
            <a:endParaRPr lang="en-US" altLang="zh-CN" dirty="0"/>
          </a:p>
        </p:txBody>
      </p:sp>
      <p:sp>
        <p:nvSpPr>
          <p:cNvPr id="8" name="文字方塊 7">
            <a:extLst>
              <a:ext uri="{FF2B5EF4-FFF2-40B4-BE49-F238E27FC236}">
                <a16:creationId xmlns:a16="http://schemas.microsoft.com/office/drawing/2014/main" id="{8B56C979-6D15-41CE-A08D-F4D33FB5FD6A}"/>
              </a:ext>
            </a:extLst>
          </p:cNvPr>
          <p:cNvSpPr txBox="1"/>
          <p:nvPr/>
        </p:nvSpPr>
        <p:spPr>
          <a:xfrm>
            <a:off x="260950" y="978493"/>
            <a:ext cx="5182319" cy="3416320"/>
          </a:xfrm>
          <a:prstGeom prst="rect">
            <a:avLst/>
          </a:prstGeom>
          <a:noFill/>
        </p:spPr>
        <p:txBody>
          <a:bodyPr wrap="square">
            <a:spAutoFit/>
          </a:bodyPr>
          <a:lstStyle/>
          <a:p>
            <a:pPr algn="l"/>
            <a:r>
              <a:rPr lang="en-US" b="0" i="0" dirty="0">
                <a:solidFill>
                  <a:srgbClr val="050E17"/>
                </a:solidFill>
                <a:effectLst/>
                <a:highlight>
                  <a:srgbClr val="FFFF00"/>
                </a:highlight>
                <a:latin typeface="-apple-system"/>
              </a:rPr>
              <a:t>Create your profiles with specific tags that allows you to be recognized</a:t>
            </a:r>
          </a:p>
          <a:p>
            <a:pPr algn="l"/>
            <a:endParaRPr lang="en-US" dirty="0">
              <a:solidFill>
                <a:srgbClr val="050E17"/>
              </a:solidFill>
              <a:latin typeface="-apple-system"/>
            </a:endParaRPr>
          </a:p>
          <a:p>
            <a:pPr algn="l"/>
            <a:r>
              <a:rPr lang="en-US" b="0" i="0" dirty="0">
                <a:solidFill>
                  <a:srgbClr val="050E17"/>
                </a:solidFill>
                <a:effectLst/>
                <a:latin typeface="-apple-system"/>
              </a:rPr>
              <a:t>By creating a profile with specific tags, you can establish your identity within the communities you join and connect with others who share similar interests. This can help you build deeper relationships with other members and foster a sense of community and belonging. The app's emphasis on real-name connections further reinforces this sense of community, encouraging users to build more authentic and meaningful connections with others.</a:t>
            </a:r>
            <a:endParaRPr lang="en-US" dirty="0">
              <a:solidFill>
                <a:srgbClr val="050E17"/>
              </a:solidFill>
              <a:latin typeface="-apple-system"/>
            </a:endParaRPr>
          </a:p>
        </p:txBody>
      </p:sp>
      <p:pic>
        <p:nvPicPr>
          <p:cNvPr id="7" name="圖片 6">
            <a:extLst>
              <a:ext uri="{FF2B5EF4-FFF2-40B4-BE49-F238E27FC236}">
                <a16:creationId xmlns:a16="http://schemas.microsoft.com/office/drawing/2014/main" id="{A0908C59-493F-F9BE-0FAC-E6E542376380}"/>
              </a:ext>
            </a:extLst>
          </p:cNvPr>
          <p:cNvPicPr>
            <a:picLocks noChangeAspect="1"/>
          </p:cNvPicPr>
          <p:nvPr/>
        </p:nvPicPr>
        <p:blipFill>
          <a:blip r:embed="rId2"/>
          <a:stretch>
            <a:fillRect/>
          </a:stretch>
        </p:blipFill>
        <p:spPr>
          <a:xfrm>
            <a:off x="6306704" y="0"/>
            <a:ext cx="3167180" cy="6858000"/>
          </a:xfrm>
          <a:prstGeom prst="rect">
            <a:avLst/>
          </a:prstGeom>
        </p:spPr>
      </p:pic>
    </p:spTree>
    <p:extLst>
      <p:ext uri="{BB962C8B-B14F-4D97-AF65-F5344CB8AC3E}">
        <p14:creationId xmlns:p14="http://schemas.microsoft.com/office/powerpoint/2010/main" val="885013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102715" y="157018"/>
            <a:ext cx="3380284" cy="369332"/>
          </a:xfrm>
          <a:prstGeom prst="rect">
            <a:avLst/>
          </a:prstGeom>
          <a:noFill/>
        </p:spPr>
        <p:txBody>
          <a:bodyPr wrap="none" rtlCol="0">
            <a:spAutoFit/>
          </a:bodyPr>
          <a:lstStyle/>
          <a:p>
            <a:r>
              <a:rPr lang="en-US" dirty="0"/>
              <a:t>AI-based recommendation system</a:t>
            </a:r>
            <a:endParaRPr lang="en-US" altLang="zh-CN" dirty="0"/>
          </a:p>
        </p:txBody>
      </p:sp>
      <p:sp>
        <p:nvSpPr>
          <p:cNvPr id="8" name="文字方塊 7">
            <a:extLst>
              <a:ext uri="{FF2B5EF4-FFF2-40B4-BE49-F238E27FC236}">
                <a16:creationId xmlns:a16="http://schemas.microsoft.com/office/drawing/2014/main" id="{8B56C979-6D15-41CE-A08D-F4D33FB5FD6A}"/>
              </a:ext>
            </a:extLst>
          </p:cNvPr>
          <p:cNvSpPr txBox="1"/>
          <p:nvPr/>
        </p:nvSpPr>
        <p:spPr>
          <a:xfrm>
            <a:off x="260950" y="978493"/>
            <a:ext cx="5182319" cy="2862322"/>
          </a:xfrm>
          <a:prstGeom prst="rect">
            <a:avLst/>
          </a:prstGeom>
          <a:noFill/>
        </p:spPr>
        <p:txBody>
          <a:bodyPr wrap="square">
            <a:spAutoFit/>
          </a:bodyPr>
          <a:lstStyle/>
          <a:p>
            <a:pPr algn="l"/>
            <a:r>
              <a:rPr lang="en-US" b="0" i="0" dirty="0">
                <a:solidFill>
                  <a:srgbClr val="050E17"/>
                </a:solidFill>
                <a:effectLst/>
                <a:highlight>
                  <a:srgbClr val="FFFF00"/>
                </a:highlight>
                <a:latin typeface="-apple-system"/>
              </a:rPr>
              <a:t>Recommend highly-correlated groups or individuals to you according to your profile</a:t>
            </a:r>
          </a:p>
          <a:p>
            <a:pPr algn="l"/>
            <a:endParaRPr lang="en-US" dirty="0">
              <a:solidFill>
                <a:srgbClr val="050E17"/>
              </a:solidFill>
              <a:latin typeface="-apple-system"/>
            </a:endParaRPr>
          </a:p>
          <a:p>
            <a:pPr algn="l"/>
            <a:r>
              <a:rPr lang="en-US" b="0" i="0" dirty="0">
                <a:solidFill>
                  <a:srgbClr val="050E17"/>
                </a:solidFill>
                <a:effectLst/>
                <a:latin typeface="-apple-system"/>
              </a:rPr>
              <a:t>The app features a </a:t>
            </a:r>
            <a:r>
              <a:rPr lang="en-US" b="0" i="0" u="none" strike="noStrike" dirty="0">
                <a:effectLst/>
                <a:latin typeface="-apple-system"/>
              </a:rPr>
              <a:t>recommendation system</a:t>
            </a:r>
            <a:r>
              <a:rPr lang="en-US" b="0" i="0" dirty="0">
                <a:solidFill>
                  <a:srgbClr val="050E17"/>
                </a:solidFill>
                <a:effectLst/>
                <a:latin typeface="-apple-system"/>
              </a:rPr>
              <a:t> that suggests highly-correlated groups or individuals to you based on your profile. The recommendation system uses algorithms to analyze your profile information, such as your interests, hobbies, and location, and identifies other users or groups that share similar characteristics.</a:t>
            </a:r>
            <a:endParaRPr lang="en-US" dirty="0">
              <a:solidFill>
                <a:srgbClr val="050E17"/>
              </a:solidFill>
              <a:latin typeface="-apple-system"/>
            </a:endParaRPr>
          </a:p>
        </p:txBody>
      </p:sp>
      <p:pic>
        <p:nvPicPr>
          <p:cNvPr id="4" name="圖片 3">
            <a:extLst>
              <a:ext uri="{FF2B5EF4-FFF2-40B4-BE49-F238E27FC236}">
                <a16:creationId xmlns:a16="http://schemas.microsoft.com/office/drawing/2014/main" id="{C0D94499-7545-1ED6-252F-09DD11AE84D8}"/>
              </a:ext>
            </a:extLst>
          </p:cNvPr>
          <p:cNvPicPr>
            <a:picLocks noChangeAspect="1"/>
          </p:cNvPicPr>
          <p:nvPr/>
        </p:nvPicPr>
        <p:blipFill>
          <a:blip r:embed="rId2"/>
          <a:stretch>
            <a:fillRect/>
          </a:stretch>
        </p:blipFill>
        <p:spPr>
          <a:xfrm>
            <a:off x="6289451" y="0"/>
            <a:ext cx="3167180" cy="6858000"/>
          </a:xfrm>
          <a:prstGeom prst="rect">
            <a:avLst/>
          </a:prstGeom>
        </p:spPr>
      </p:pic>
    </p:spTree>
    <p:extLst>
      <p:ext uri="{BB962C8B-B14F-4D97-AF65-F5344CB8AC3E}">
        <p14:creationId xmlns:p14="http://schemas.microsoft.com/office/powerpoint/2010/main" val="30088004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4569760" y="2683337"/>
            <a:ext cx="1091646" cy="369332"/>
          </a:xfrm>
          <a:prstGeom prst="rect">
            <a:avLst/>
          </a:prstGeom>
          <a:noFill/>
        </p:spPr>
        <p:txBody>
          <a:bodyPr wrap="none" rtlCol="0">
            <a:spAutoFit/>
          </a:bodyPr>
          <a:lstStyle/>
          <a:p>
            <a:r>
              <a:rPr lang="en-US" dirty="0"/>
              <a:t>Use cases</a:t>
            </a:r>
            <a:endParaRPr lang="en-US" altLang="zh-CN" dirty="0"/>
          </a:p>
        </p:txBody>
      </p:sp>
    </p:spTree>
    <p:extLst>
      <p:ext uri="{BB962C8B-B14F-4D97-AF65-F5344CB8AC3E}">
        <p14:creationId xmlns:p14="http://schemas.microsoft.com/office/powerpoint/2010/main" val="3198609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102715" y="157018"/>
            <a:ext cx="3380284" cy="369332"/>
          </a:xfrm>
          <a:prstGeom prst="rect">
            <a:avLst/>
          </a:prstGeom>
          <a:noFill/>
        </p:spPr>
        <p:txBody>
          <a:bodyPr wrap="none" rtlCol="0">
            <a:spAutoFit/>
          </a:bodyPr>
          <a:lstStyle/>
          <a:p>
            <a:r>
              <a:rPr lang="en-US" dirty="0"/>
              <a:t>AI-based recommendation system</a:t>
            </a:r>
            <a:endParaRPr lang="en-US" altLang="zh-CN" dirty="0"/>
          </a:p>
        </p:txBody>
      </p:sp>
      <p:sp>
        <p:nvSpPr>
          <p:cNvPr id="8" name="文字方塊 7">
            <a:extLst>
              <a:ext uri="{FF2B5EF4-FFF2-40B4-BE49-F238E27FC236}">
                <a16:creationId xmlns:a16="http://schemas.microsoft.com/office/drawing/2014/main" id="{8B56C979-6D15-41CE-A08D-F4D33FB5FD6A}"/>
              </a:ext>
            </a:extLst>
          </p:cNvPr>
          <p:cNvSpPr txBox="1"/>
          <p:nvPr/>
        </p:nvSpPr>
        <p:spPr>
          <a:xfrm>
            <a:off x="260950" y="978493"/>
            <a:ext cx="5182319" cy="646331"/>
          </a:xfrm>
          <a:prstGeom prst="rect">
            <a:avLst/>
          </a:prstGeom>
          <a:noFill/>
        </p:spPr>
        <p:txBody>
          <a:bodyPr wrap="square">
            <a:spAutoFit/>
          </a:bodyPr>
          <a:lstStyle/>
          <a:p>
            <a:pPr algn="l"/>
            <a:r>
              <a:rPr lang="en-US" b="0" i="0" dirty="0">
                <a:solidFill>
                  <a:srgbClr val="050E17"/>
                </a:solidFill>
                <a:effectLst/>
                <a:highlight>
                  <a:srgbClr val="FFFF00"/>
                </a:highlight>
                <a:latin typeface="-apple-system"/>
              </a:rPr>
              <a:t>Acade</a:t>
            </a:r>
            <a:r>
              <a:rPr lang="en-US" dirty="0">
                <a:solidFill>
                  <a:srgbClr val="050E17"/>
                </a:solidFill>
                <a:highlight>
                  <a:srgbClr val="FFFF00"/>
                </a:highlight>
                <a:latin typeface="-apple-system"/>
              </a:rPr>
              <a:t>mic conferences</a:t>
            </a:r>
            <a:endParaRPr lang="en-US" b="0" i="0" dirty="0">
              <a:solidFill>
                <a:srgbClr val="050E17"/>
              </a:solidFill>
              <a:effectLst/>
              <a:highlight>
                <a:srgbClr val="FFFF00"/>
              </a:highlight>
              <a:latin typeface="-apple-system"/>
            </a:endParaRPr>
          </a:p>
          <a:p>
            <a:pPr algn="l"/>
            <a:endParaRPr lang="en-US" dirty="0">
              <a:solidFill>
                <a:srgbClr val="050E17"/>
              </a:solidFill>
              <a:latin typeface="-apple-system"/>
            </a:endParaRPr>
          </a:p>
        </p:txBody>
      </p:sp>
      <p:pic>
        <p:nvPicPr>
          <p:cNvPr id="1026" name="Picture 2" descr="Stanford AI Lab Papers and Talks at ICML 2023 | SAIL Blog">
            <a:extLst>
              <a:ext uri="{FF2B5EF4-FFF2-40B4-BE49-F238E27FC236}">
                <a16:creationId xmlns:a16="http://schemas.microsoft.com/office/drawing/2014/main" id="{51EA103B-4CE6-8D24-DD39-F88D6114CC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3674" y="978493"/>
            <a:ext cx="4109769" cy="1339785"/>
          </a:xfrm>
          <a:prstGeom prst="rect">
            <a:avLst/>
          </a:prstGeom>
          <a:noFill/>
          <a:extLst>
            <a:ext uri="{909E8E84-426E-40DD-AFC4-6F175D3DCCD1}">
              <a14:hiddenFill xmlns:a14="http://schemas.microsoft.com/office/drawing/2010/main">
                <a:solidFill>
                  <a:srgbClr val="FFFFFF"/>
                </a:solidFill>
              </a14:hiddenFill>
            </a:ext>
          </a:extLst>
        </p:spPr>
      </p:pic>
      <p:sp>
        <p:nvSpPr>
          <p:cNvPr id="6" name="AutoShape 6" descr="CVPR 2023">
            <a:extLst>
              <a:ext uri="{FF2B5EF4-FFF2-40B4-BE49-F238E27FC236}">
                <a16:creationId xmlns:a16="http://schemas.microsoft.com/office/drawing/2014/main" id="{F6D038F2-98F3-9D60-55B1-DEBEDF32D2B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圖形 9">
            <a:extLst>
              <a:ext uri="{FF2B5EF4-FFF2-40B4-BE49-F238E27FC236}">
                <a16:creationId xmlns:a16="http://schemas.microsoft.com/office/drawing/2014/main" id="{57771D52-405A-A007-9404-7F1C9A0A21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535713" y="819859"/>
            <a:ext cx="3963299" cy="1415999"/>
          </a:xfrm>
          <a:prstGeom prst="rect">
            <a:avLst/>
          </a:prstGeom>
        </p:spPr>
      </p:pic>
      <p:pic>
        <p:nvPicPr>
          <p:cNvPr id="1032" name="Picture 8" descr="NEURIPS CHALLENGE 2023 – Ghassan AlRegib">
            <a:extLst>
              <a:ext uri="{FF2B5EF4-FFF2-40B4-BE49-F238E27FC236}">
                <a16:creationId xmlns:a16="http://schemas.microsoft.com/office/drawing/2014/main" id="{98613D61-ADDC-BDA0-81FD-878322F87A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2030" y="3196523"/>
            <a:ext cx="3471413" cy="15551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281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102715" y="157018"/>
            <a:ext cx="3380284" cy="369332"/>
          </a:xfrm>
          <a:prstGeom prst="rect">
            <a:avLst/>
          </a:prstGeom>
          <a:noFill/>
        </p:spPr>
        <p:txBody>
          <a:bodyPr wrap="none" rtlCol="0">
            <a:spAutoFit/>
          </a:bodyPr>
          <a:lstStyle/>
          <a:p>
            <a:r>
              <a:rPr lang="en-US" dirty="0"/>
              <a:t>AI-based recommendation system</a:t>
            </a:r>
            <a:endParaRPr lang="en-US" altLang="zh-CN" dirty="0"/>
          </a:p>
        </p:txBody>
      </p:sp>
      <p:sp>
        <p:nvSpPr>
          <p:cNvPr id="8" name="文字方塊 7">
            <a:extLst>
              <a:ext uri="{FF2B5EF4-FFF2-40B4-BE49-F238E27FC236}">
                <a16:creationId xmlns:a16="http://schemas.microsoft.com/office/drawing/2014/main" id="{8B56C979-6D15-41CE-A08D-F4D33FB5FD6A}"/>
              </a:ext>
            </a:extLst>
          </p:cNvPr>
          <p:cNvSpPr txBox="1"/>
          <p:nvPr/>
        </p:nvSpPr>
        <p:spPr>
          <a:xfrm>
            <a:off x="260950" y="978493"/>
            <a:ext cx="5182319" cy="646331"/>
          </a:xfrm>
          <a:prstGeom prst="rect">
            <a:avLst/>
          </a:prstGeom>
          <a:noFill/>
        </p:spPr>
        <p:txBody>
          <a:bodyPr wrap="square">
            <a:spAutoFit/>
          </a:bodyPr>
          <a:lstStyle/>
          <a:p>
            <a:pPr algn="l"/>
            <a:r>
              <a:rPr lang="en-US" dirty="0">
                <a:solidFill>
                  <a:srgbClr val="050E17"/>
                </a:solidFill>
                <a:highlight>
                  <a:srgbClr val="FFFF00"/>
                </a:highlight>
                <a:latin typeface="-apple-system"/>
              </a:rPr>
              <a:t>Organizations</a:t>
            </a:r>
            <a:endParaRPr lang="en-US" b="0" i="0" dirty="0">
              <a:solidFill>
                <a:srgbClr val="050E17"/>
              </a:solidFill>
              <a:effectLst/>
              <a:highlight>
                <a:srgbClr val="FFFF00"/>
              </a:highlight>
              <a:latin typeface="-apple-system"/>
            </a:endParaRPr>
          </a:p>
          <a:p>
            <a:pPr algn="l"/>
            <a:endParaRPr lang="en-US" dirty="0">
              <a:solidFill>
                <a:srgbClr val="050E17"/>
              </a:solidFill>
              <a:latin typeface="-apple-system"/>
            </a:endParaRPr>
          </a:p>
        </p:txBody>
      </p:sp>
      <p:sp>
        <p:nvSpPr>
          <p:cNvPr id="3" name="AutoShape 4" descr="Department of EE | Department of Electrical Engineering">
            <a:extLst>
              <a:ext uri="{FF2B5EF4-FFF2-40B4-BE49-F238E27FC236}">
                <a16:creationId xmlns:a16="http://schemas.microsoft.com/office/drawing/2014/main" id="{E0EE5526-6DAC-161B-5EF6-5CC45D859CA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圖形 4">
            <a:extLst>
              <a:ext uri="{FF2B5EF4-FFF2-40B4-BE49-F238E27FC236}">
                <a16:creationId xmlns:a16="http://schemas.microsoft.com/office/drawing/2014/main" id="{B11781C0-52D1-5266-8ADC-5AA301A1A2C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43275" y="978493"/>
            <a:ext cx="3676650" cy="933450"/>
          </a:xfrm>
          <a:prstGeom prst="rect">
            <a:avLst/>
          </a:prstGeom>
        </p:spPr>
      </p:pic>
      <p:pic>
        <p:nvPicPr>
          <p:cNvPr id="2054" name="Picture 6" descr="HK Tech 300 | HK Tech 300">
            <a:extLst>
              <a:ext uri="{FF2B5EF4-FFF2-40B4-BE49-F238E27FC236}">
                <a16:creationId xmlns:a16="http://schemas.microsoft.com/office/drawing/2014/main" id="{3367A437-8E7F-A12B-8519-557243D5B4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93398" y="0"/>
            <a:ext cx="2793109" cy="2958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19072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102715" y="157018"/>
            <a:ext cx="3380284" cy="369332"/>
          </a:xfrm>
          <a:prstGeom prst="rect">
            <a:avLst/>
          </a:prstGeom>
          <a:noFill/>
        </p:spPr>
        <p:txBody>
          <a:bodyPr wrap="none" rtlCol="0">
            <a:spAutoFit/>
          </a:bodyPr>
          <a:lstStyle/>
          <a:p>
            <a:r>
              <a:rPr lang="en-US" dirty="0"/>
              <a:t>AI-based recommendation system</a:t>
            </a:r>
            <a:endParaRPr lang="en-US" altLang="zh-CN" dirty="0"/>
          </a:p>
        </p:txBody>
      </p:sp>
      <p:sp>
        <p:nvSpPr>
          <p:cNvPr id="8" name="文字方塊 7">
            <a:extLst>
              <a:ext uri="{FF2B5EF4-FFF2-40B4-BE49-F238E27FC236}">
                <a16:creationId xmlns:a16="http://schemas.microsoft.com/office/drawing/2014/main" id="{8B56C979-6D15-41CE-A08D-F4D33FB5FD6A}"/>
              </a:ext>
            </a:extLst>
          </p:cNvPr>
          <p:cNvSpPr txBox="1"/>
          <p:nvPr/>
        </p:nvSpPr>
        <p:spPr>
          <a:xfrm>
            <a:off x="260950" y="978493"/>
            <a:ext cx="5182319" cy="646331"/>
          </a:xfrm>
          <a:prstGeom prst="rect">
            <a:avLst/>
          </a:prstGeom>
          <a:noFill/>
        </p:spPr>
        <p:txBody>
          <a:bodyPr wrap="square">
            <a:spAutoFit/>
          </a:bodyPr>
          <a:lstStyle/>
          <a:p>
            <a:pPr algn="l"/>
            <a:r>
              <a:rPr lang="en-US" b="0" i="0" dirty="0">
                <a:solidFill>
                  <a:srgbClr val="050E17"/>
                </a:solidFill>
                <a:effectLst/>
                <a:highlight>
                  <a:srgbClr val="FFFF00"/>
                </a:highlight>
                <a:latin typeface="-apple-system"/>
              </a:rPr>
              <a:t>Communit</a:t>
            </a:r>
            <a:r>
              <a:rPr lang="en-US" dirty="0">
                <a:solidFill>
                  <a:srgbClr val="050E17"/>
                </a:solidFill>
                <a:highlight>
                  <a:srgbClr val="FFFF00"/>
                </a:highlight>
                <a:latin typeface="-apple-system"/>
              </a:rPr>
              <a:t>ies</a:t>
            </a:r>
            <a:endParaRPr lang="en-US" b="0" i="0" dirty="0">
              <a:solidFill>
                <a:srgbClr val="050E17"/>
              </a:solidFill>
              <a:effectLst/>
              <a:highlight>
                <a:srgbClr val="FFFF00"/>
              </a:highlight>
              <a:latin typeface="-apple-system"/>
            </a:endParaRPr>
          </a:p>
          <a:p>
            <a:pPr algn="l"/>
            <a:endParaRPr lang="en-US" dirty="0">
              <a:solidFill>
                <a:srgbClr val="050E17"/>
              </a:solidFill>
              <a:latin typeface="-apple-system"/>
            </a:endParaRPr>
          </a:p>
        </p:txBody>
      </p:sp>
      <p:sp>
        <p:nvSpPr>
          <p:cNvPr id="3" name="AutoShape 4" descr="Department of EE | Department of Electrical Engineering">
            <a:extLst>
              <a:ext uri="{FF2B5EF4-FFF2-40B4-BE49-F238E27FC236}">
                <a16:creationId xmlns:a16="http://schemas.microsoft.com/office/drawing/2014/main" id="{E0EE5526-6DAC-161B-5EF6-5CC45D859CA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4" name="Picture 2" descr="Tournament basketball logo design symbol on fire, American Basketball, basketball  club, emblem, design with ball. Sports badge vector illustration, sports  design, template 9730727 Vector Art at Vecteezy">
            <a:extLst>
              <a:ext uri="{FF2B5EF4-FFF2-40B4-BE49-F238E27FC236}">
                <a16:creationId xmlns:a16="http://schemas.microsoft.com/office/drawing/2014/main" id="{9D6305CD-EB10-38EF-39F4-87AFD7DD24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4638" y="978493"/>
            <a:ext cx="342900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9" name="圖片 8">
            <a:extLst>
              <a:ext uri="{FF2B5EF4-FFF2-40B4-BE49-F238E27FC236}">
                <a16:creationId xmlns:a16="http://schemas.microsoft.com/office/drawing/2014/main" id="{4A289526-1478-7B99-6B1B-F4818721A6A1}"/>
              </a:ext>
            </a:extLst>
          </p:cNvPr>
          <p:cNvPicPr>
            <a:picLocks noChangeAspect="1"/>
          </p:cNvPicPr>
          <p:nvPr/>
        </p:nvPicPr>
        <p:blipFill>
          <a:blip r:embed="rId3"/>
          <a:stretch>
            <a:fillRect/>
          </a:stretch>
        </p:blipFill>
        <p:spPr>
          <a:xfrm>
            <a:off x="6987936" y="2010365"/>
            <a:ext cx="3027333" cy="1820841"/>
          </a:xfrm>
          <a:prstGeom prst="rect">
            <a:avLst/>
          </a:prstGeom>
        </p:spPr>
      </p:pic>
    </p:spTree>
    <p:extLst>
      <p:ext uri="{BB962C8B-B14F-4D97-AF65-F5344CB8AC3E}">
        <p14:creationId xmlns:p14="http://schemas.microsoft.com/office/powerpoint/2010/main" val="1542769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字方塊 7">
            <a:extLst>
              <a:ext uri="{FF2B5EF4-FFF2-40B4-BE49-F238E27FC236}">
                <a16:creationId xmlns:a16="http://schemas.microsoft.com/office/drawing/2014/main" id="{483A3238-6CDF-2390-1169-8C66E591CC40}"/>
              </a:ext>
            </a:extLst>
          </p:cNvPr>
          <p:cNvSpPr txBox="1"/>
          <p:nvPr/>
        </p:nvSpPr>
        <p:spPr>
          <a:xfrm>
            <a:off x="465024" y="346799"/>
            <a:ext cx="633507" cy="369332"/>
          </a:xfrm>
          <a:prstGeom prst="rect">
            <a:avLst/>
          </a:prstGeom>
          <a:noFill/>
        </p:spPr>
        <p:txBody>
          <a:bodyPr wrap="none" rtlCol="0">
            <a:spAutoFit/>
          </a:bodyPr>
          <a:lstStyle/>
          <a:p>
            <a:r>
              <a:rPr lang="en-US" dirty="0"/>
              <a:t>Logo</a:t>
            </a:r>
            <a:endParaRPr lang="en-US" altLang="zh-CN" dirty="0"/>
          </a:p>
        </p:txBody>
      </p:sp>
      <p:pic>
        <p:nvPicPr>
          <p:cNvPr id="3" name="圖形 2">
            <a:extLst>
              <a:ext uri="{FF2B5EF4-FFF2-40B4-BE49-F238E27FC236}">
                <a16:creationId xmlns:a16="http://schemas.microsoft.com/office/drawing/2014/main" id="{D96709E7-0267-C80F-87B3-B28A586AA8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30902" y="153340"/>
            <a:ext cx="5933536" cy="5933536"/>
          </a:xfrm>
          <a:prstGeom prst="rect">
            <a:avLst/>
          </a:prstGeom>
        </p:spPr>
      </p:pic>
    </p:spTree>
    <p:extLst>
      <p:ext uri="{BB962C8B-B14F-4D97-AF65-F5344CB8AC3E}">
        <p14:creationId xmlns:p14="http://schemas.microsoft.com/office/powerpoint/2010/main" val="3486147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字方塊 7">
            <a:extLst>
              <a:ext uri="{FF2B5EF4-FFF2-40B4-BE49-F238E27FC236}">
                <a16:creationId xmlns:a16="http://schemas.microsoft.com/office/drawing/2014/main" id="{483A3238-6CDF-2390-1169-8C66E591CC40}"/>
              </a:ext>
            </a:extLst>
          </p:cNvPr>
          <p:cNvSpPr txBox="1"/>
          <p:nvPr/>
        </p:nvSpPr>
        <p:spPr>
          <a:xfrm>
            <a:off x="5951424" y="3650716"/>
            <a:ext cx="1833643" cy="369332"/>
          </a:xfrm>
          <a:prstGeom prst="rect">
            <a:avLst/>
          </a:prstGeom>
          <a:noFill/>
        </p:spPr>
        <p:txBody>
          <a:bodyPr wrap="none" rtlCol="0">
            <a:spAutoFit/>
          </a:bodyPr>
          <a:lstStyle/>
          <a:p>
            <a:r>
              <a:rPr lang="en-US" dirty="0"/>
              <a:t>V</a:t>
            </a:r>
            <a:r>
              <a:rPr lang="en-US" altLang="zh-CN" dirty="0"/>
              <a:t>alue Proposition</a:t>
            </a:r>
          </a:p>
        </p:txBody>
      </p:sp>
    </p:spTree>
    <p:extLst>
      <p:ext uri="{BB962C8B-B14F-4D97-AF65-F5344CB8AC3E}">
        <p14:creationId xmlns:p14="http://schemas.microsoft.com/office/powerpoint/2010/main" val="2549339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C7BACB90-9A48-E29E-3102-803D6D62D8EA}"/>
              </a:ext>
            </a:extLst>
          </p:cNvPr>
          <p:cNvPicPr>
            <a:picLocks noChangeAspect="1"/>
          </p:cNvPicPr>
          <p:nvPr/>
        </p:nvPicPr>
        <p:blipFill>
          <a:blip r:embed="rId2"/>
          <a:stretch>
            <a:fillRect/>
          </a:stretch>
        </p:blipFill>
        <p:spPr>
          <a:xfrm>
            <a:off x="5223611" y="0"/>
            <a:ext cx="3167180" cy="6858000"/>
          </a:xfrm>
          <a:prstGeom prst="rect">
            <a:avLst/>
          </a:prstGeom>
        </p:spPr>
      </p:pic>
      <p:pic>
        <p:nvPicPr>
          <p:cNvPr id="7" name="圖片 6">
            <a:extLst>
              <a:ext uri="{FF2B5EF4-FFF2-40B4-BE49-F238E27FC236}">
                <a16:creationId xmlns:a16="http://schemas.microsoft.com/office/drawing/2014/main" id="{20681462-3DA6-9DC7-8CE1-5CC12042BA61}"/>
              </a:ext>
            </a:extLst>
          </p:cNvPr>
          <p:cNvPicPr>
            <a:picLocks noChangeAspect="1"/>
          </p:cNvPicPr>
          <p:nvPr/>
        </p:nvPicPr>
        <p:blipFill>
          <a:blip r:embed="rId3"/>
          <a:stretch>
            <a:fillRect/>
          </a:stretch>
        </p:blipFill>
        <p:spPr>
          <a:xfrm>
            <a:off x="1936358" y="0"/>
            <a:ext cx="3167180" cy="6858000"/>
          </a:xfrm>
          <a:prstGeom prst="rect">
            <a:avLst/>
          </a:prstGeom>
        </p:spPr>
      </p:pic>
      <p:sp>
        <p:nvSpPr>
          <p:cNvPr id="8" name="文字方塊 7">
            <a:extLst>
              <a:ext uri="{FF2B5EF4-FFF2-40B4-BE49-F238E27FC236}">
                <a16:creationId xmlns:a16="http://schemas.microsoft.com/office/drawing/2014/main" id="{483A3238-6CDF-2390-1169-8C66E591CC40}"/>
              </a:ext>
            </a:extLst>
          </p:cNvPr>
          <p:cNvSpPr txBox="1"/>
          <p:nvPr/>
        </p:nvSpPr>
        <p:spPr>
          <a:xfrm>
            <a:off x="102715" y="157018"/>
            <a:ext cx="1938416" cy="369332"/>
          </a:xfrm>
          <a:prstGeom prst="rect">
            <a:avLst/>
          </a:prstGeom>
          <a:noFill/>
        </p:spPr>
        <p:txBody>
          <a:bodyPr wrap="none" rtlCol="0">
            <a:spAutoFit/>
          </a:bodyPr>
          <a:lstStyle/>
          <a:p>
            <a:r>
              <a:rPr lang="en-US" dirty="0"/>
              <a:t>Mission Statement</a:t>
            </a:r>
            <a:endParaRPr lang="en-US" altLang="zh-CN" dirty="0"/>
          </a:p>
        </p:txBody>
      </p:sp>
      <p:sp>
        <p:nvSpPr>
          <p:cNvPr id="9" name="文字方塊 8">
            <a:extLst>
              <a:ext uri="{FF2B5EF4-FFF2-40B4-BE49-F238E27FC236}">
                <a16:creationId xmlns:a16="http://schemas.microsoft.com/office/drawing/2014/main" id="{8FA4E9A1-F8A6-D869-B2FB-FB593361A2F8}"/>
              </a:ext>
            </a:extLst>
          </p:cNvPr>
          <p:cNvSpPr txBox="1"/>
          <p:nvPr/>
        </p:nvSpPr>
        <p:spPr>
          <a:xfrm>
            <a:off x="8510864" y="1169010"/>
            <a:ext cx="3524118" cy="4247317"/>
          </a:xfrm>
          <a:prstGeom prst="rect">
            <a:avLst/>
          </a:prstGeom>
          <a:noFill/>
        </p:spPr>
        <p:txBody>
          <a:bodyPr wrap="square" rtlCol="0">
            <a:spAutoFit/>
          </a:bodyPr>
          <a:lstStyle/>
          <a:p>
            <a:r>
              <a:rPr lang="en-US" dirty="0"/>
              <a:t>"Connect with your world through community power: Build, Organize, Provide!"</a:t>
            </a:r>
          </a:p>
          <a:p>
            <a:endParaRPr lang="en-US" dirty="0"/>
          </a:p>
          <a:p>
            <a:pPr marL="285750" indent="-285750">
              <a:buFont typeface="Wingdings" panose="05000000000000000000" pitchFamily="2" charset="2"/>
              <a:buChar char="§"/>
            </a:pPr>
            <a:r>
              <a:rPr lang="en-US" dirty="0"/>
              <a:t>Recognize your real-world connections by groups</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a:t>Power community building</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a:t>Organize community events</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a:t>Provide public spaces</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a:t>Boost the communications </a:t>
            </a:r>
            <a:r>
              <a:rPr lang="en-US" dirty="0"/>
              <a:t>of communities</a:t>
            </a:r>
          </a:p>
        </p:txBody>
      </p:sp>
    </p:spTree>
    <p:extLst>
      <p:ext uri="{BB962C8B-B14F-4D97-AF65-F5344CB8AC3E}">
        <p14:creationId xmlns:p14="http://schemas.microsoft.com/office/powerpoint/2010/main" val="4232059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3932843" y="2744943"/>
            <a:ext cx="3523978" cy="369332"/>
          </a:xfrm>
          <a:prstGeom prst="rect">
            <a:avLst/>
          </a:prstGeom>
          <a:noFill/>
        </p:spPr>
        <p:txBody>
          <a:bodyPr wrap="none" rtlCol="0">
            <a:spAutoFit/>
          </a:bodyPr>
          <a:lstStyle/>
          <a:p>
            <a:r>
              <a:rPr lang="en-US" dirty="0"/>
              <a:t>Advanced community management</a:t>
            </a:r>
            <a:endParaRPr lang="en-US" altLang="zh-CN" dirty="0"/>
          </a:p>
        </p:txBody>
      </p:sp>
    </p:spTree>
    <p:extLst>
      <p:ext uri="{BB962C8B-B14F-4D97-AF65-F5344CB8AC3E}">
        <p14:creationId xmlns:p14="http://schemas.microsoft.com/office/powerpoint/2010/main" val="1885864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102715" y="157018"/>
            <a:ext cx="3523978" cy="369332"/>
          </a:xfrm>
          <a:prstGeom prst="rect">
            <a:avLst/>
          </a:prstGeom>
          <a:noFill/>
        </p:spPr>
        <p:txBody>
          <a:bodyPr wrap="none" rtlCol="0">
            <a:spAutoFit/>
          </a:bodyPr>
          <a:lstStyle/>
          <a:p>
            <a:r>
              <a:rPr lang="en-US" dirty="0"/>
              <a:t>Advanced community management</a:t>
            </a:r>
            <a:endParaRPr lang="en-US" altLang="zh-CN" dirty="0"/>
          </a:p>
        </p:txBody>
      </p:sp>
      <p:sp>
        <p:nvSpPr>
          <p:cNvPr id="4" name="文字方塊 3">
            <a:extLst>
              <a:ext uri="{FF2B5EF4-FFF2-40B4-BE49-F238E27FC236}">
                <a16:creationId xmlns:a16="http://schemas.microsoft.com/office/drawing/2014/main" id="{09E45275-BD30-FEBA-E3CA-3415CC31858B}"/>
              </a:ext>
            </a:extLst>
          </p:cNvPr>
          <p:cNvSpPr txBox="1"/>
          <p:nvPr/>
        </p:nvSpPr>
        <p:spPr>
          <a:xfrm>
            <a:off x="327002" y="990455"/>
            <a:ext cx="4219119" cy="2862322"/>
          </a:xfrm>
          <a:prstGeom prst="rect">
            <a:avLst/>
          </a:prstGeom>
          <a:noFill/>
        </p:spPr>
        <p:txBody>
          <a:bodyPr wrap="square">
            <a:spAutoFit/>
          </a:bodyPr>
          <a:lstStyle/>
          <a:p>
            <a:r>
              <a:rPr lang="en-US" dirty="0">
                <a:solidFill>
                  <a:srgbClr val="050E17"/>
                </a:solidFill>
                <a:highlight>
                  <a:srgbClr val="FFFF00"/>
                </a:highlight>
                <a:latin typeface="-apple-system"/>
              </a:rPr>
              <a:t>Create your community with specifications</a:t>
            </a:r>
            <a:endParaRPr lang="en-US" b="0" i="0" dirty="0">
              <a:solidFill>
                <a:srgbClr val="050E17"/>
              </a:solidFill>
              <a:effectLst/>
              <a:highlight>
                <a:srgbClr val="FFFF00"/>
              </a:highlight>
              <a:latin typeface="-apple-system"/>
            </a:endParaRPr>
          </a:p>
          <a:p>
            <a:endParaRPr lang="en-US" dirty="0">
              <a:solidFill>
                <a:srgbClr val="050E17"/>
              </a:solidFill>
              <a:highlight>
                <a:srgbClr val="FFFF00"/>
              </a:highlight>
              <a:latin typeface="-apple-system"/>
            </a:endParaRPr>
          </a:p>
          <a:p>
            <a:r>
              <a:rPr lang="en-US" b="0" i="0" dirty="0">
                <a:solidFill>
                  <a:srgbClr val="050E17"/>
                </a:solidFill>
                <a:effectLst/>
                <a:latin typeface="-apple-system"/>
              </a:rPr>
              <a:t>When creating a new </a:t>
            </a:r>
            <a:r>
              <a:rPr lang="en-US" altLang="zh-CN" b="0" i="0" dirty="0">
                <a:solidFill>
                  <a:srgbClr val="050E17"/>
                </a:solidFill>
                <a:effectLst/>
                <a:latin typeface="-apple-system"/>
              </a:rPr>
              <a:t>community</a:t>
            </a:r>
            <a:r>
              <a:rPr lang="en-US" b="0" i="0" dirty="0">
                <a:solidFill>
                  <a:srgbClr val="050E17"/>
                </a:solidFill>
                <a:effectLst/>
                <a:latin typeface="-apple-system"/>
              </a:rPr>
              <a:t>, you can specify the name, description, and purpose of the community. You can also set the group's visibility, whether it's public or private, and decide who can join the group. You can also set criteria for membership, such as age, gender, location, interests, or any other relevant factors.</a:t>
            </a:r>
            <a:endParaRPr lang="en-US" dirty="0">
              <a:highlight>
                <a:srgbClr val="FFFF00"/>
              </a:highlight>
            </a:endParaRPr>
          </a:p>
        </p:txBody>
      </p:sp>
      <p:grpSp>
        <p:nvGrpSpPr>
          <p:cNvPr id="3" name="Group 2">
            <a:extLst>
              <a:ext uri="{FF2B5EF4-FFF2-40B4-BE49-F238E27FC236}">
                <a16:creationId xmlns:a16="http://schemas.microsoft.com/office/drawing/2014/main" id="{816A1EBC-7EF3-F528-AEA6-ED1D2A961291}"/>
              </a:ext>
            </a:extLst>
          </p:cNvPr>
          <p:cNvGrpSpPr/>
          <p:nvPr/>
        </p:nvGrpSpPr>
        <p:grpSpPr>
          <a:xfrm>
            <a:off x="4512410" y="0"/>
            <a:ext cx="6466871" cy="6858000"/>
            <a:chOff x="4512410" y="0"/>
            <a:chExt cx="6466871" cy="6858000"/>
          </a:xfrm>
        </p:grpSpPr>
        <p:pic>
          <p:nvPicPr>
            <p:cNvPr id="8" name="圖片 7">
              <a:extLst>
                <a:ext uri="{FF2B5EF4-FFF2-40B4-BE49-F238E27FC236}">
                  <a16:creationId xmlns:a16="http://schemas.microsoft.com/office/drawing/2014/main" id="{E1EFC3E0-84FA-42AB-17CE-5B669DE8F441}"/>
                </a:ext>
              </a:extLst>
            </p:cNvPr>
            <p:cNvPicPr>
              <a:picLocks noChangeAspect="1"/>
            </p:cNvPicPr>
            <p:nvPr/>
          </p:nvPicPr>
          <p:blipFill>
            <a:blip r:embed="rId2"/>
            <a:stretch>
              <a:fillRect/>
            </a:stretch>
          </p:blipFill>
          <p:spPr>
            <a:xfrm>
              <a:off x="4512410" y="0"/>
              <a:ext cx="3167180" cy="6858000"/>
            </a:xfrm>
            <a:prstGeom prst="rect">
              <a:avLst/>
            </a:prstGeom>
          </p:spPr>
        </p:pic>
        <p:pic>
          <p:nvPicPr>
            <p:cNvPr id="10" name="圖片 9">
              <a:extLst>
                <a:ext uri="{FF2B5EF4-FFF2-40B4-BE49-F238E27FC236}">
                  <a16:creationId xmlns:a16="http://schemas.microsoft.com/office/drawing/2014/main" id="{6760F522-87F8-3D62-548A-278492C2364C}"/>
                </a:ext>
              </a:extLst>
            </p:cNvPr>
            <p:cNvPicPr>
              <a:picLocks noChangeAspect="1"/>
            </p:cNvPicPr>
            <p:nvPr/>
          </p:nvPicPr>
          <p:blipFill>
            <a:blip r:embed="rId3"/>
            <a:stretch>
              <a:fillRect/>
            </a:stretch>
          </p:blipFill>
          <p:spPr>
            <a:xfrm>
              <a:off x="7812101" y="0"/>
              <a:ext cx="3167180" cy="6858000"/>
            </a:xfrm>
            <a:prstGeom prst="rect">
              <a:avLst/>
            </a:prstGeom>
          </p:spPr>
        </p:pic>
      </p:grpSp>
    </p:spTree>
    <p:extLst>
      <p:ext uri="{BB962C8B-B14F-4D97-AF65-F5344CB8AC3E}">
        <p14:creationId xmlns:p14="http://schemas.microsoft.com/office/powerpoint/2010/main" val="2239962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102715" y="157018"/>
            <a:ext cx="3523978" cy="369332"/>
          </a:xfrm>
          <a:prstGeom prst="rect">
            <a:avLst/>
          </a:prstGeom>
          <a:noFill/>
        </p:spPr>
        <p:txBody>
          <a:bodyPr wrap="none" rtlCol="0">
            <a:spAutoFit/>
          </a:bodyPr>
          <a:lstStyle/>
          <a:p>
            <a:r>
              <a:rPr lang="en-US" dirty="0"/>
              <a:t>Advanced community management</a:t>
            </a:r>
            <a:endParaRPr lang="en-US" altLang="zh-CN" dirty="0"/>
          </a:p>
        </p:txBody>
      </p:sp>
      <p:sp>
        <p:nvSpPr>
          <p:cNvPr id="4" name="文字方塊 3">
            <a:extLst>
              <a:ext uri="{FF2B5EF4-FFF2-40B4-BE49-F238E27FC236}">
                <a16:creationId xmlns:a16="http://schemas.microsoft.com/office/drawing/2014/main" id="{09E45275-BD30-FEBA-E3CA-3415CC31858B}"/>
              </a:ext>
            </a:extLst>
          </p:cNvPr>
          <p:cNvSpPr txBox="1"/>
          <p:nvPr/>
        </p:nvSpPr>
        <p:spPr>
          <a:xfrm>
            <a:off x="327002" y="990455"/>
            <a:ext cx="4219119" cy="2862322"/>
          </a:xfrm>
          <a:prstGeom prst="rect">
            <a:avLst/>
          </a:prstGeom>
          <a:noFill/>
        </p:spPr>
        <p:txBody>
          <a:bodyPr wrap="square">
            <a:spAutoFit/>
          </a:bodyPr>
          <a:lstStyle/>
          <a:p>
            <a:r>
              <a:rPr lang="en-US" b="0" i="0" dirty="0">
                <a:solidFill>
                  <a:srgbClr val="050E17"/>
                </a:solidFill>
                <a:effectLst/>
                <a:highlight>
                  <a:srgbClr val="FFFF00"/>
                </a:highlight>
                <a:latin typeface="-apple-system"/>
              </a:rPr>
              <a:t>Provide public spaces for your community</a:t>
            </a:r>
          </a:p>
          <a:p>
            <a:endParaRPr lang="en-US" dirty="0">
              <a:solidFill>
                <a:srgbClr val="050E17"/>
              </a:solidFill>
              <a:highlight>
                <a:srgbClr val="FFFF00"/>
              </a:highlight>
              <a:latin typeface="-apple-system"/>
            </a:endParaRPr>
          </a:p>
          <a:p>
            <a:r>
              <a:rPr lang="en-US" b="0" i="0" dirty="0">
                <a:solidFill>
                  <a:srgbClr val="050E17"/>
                </a:solidFill>
                <a:effectLst/>
                <a:latin typeface="-apple-system"/>
              </a:rPr>
              <a:t>The app provides public spaces for your community, such as </a:t>
            </a:r>
            <a:r>
              <a:rPr lang="en-US" b="0" i="0" u="none" strike="noStrike" dirty="0">
                <a:effectLst/>
                <a:latin typeface="-apple-system"/>
              </a:rPr>
              <a:t>discussion forums</a:t>
            </a:r>
            <a:r>
              <a:rPr lang="en-US" b="0" i="0" dirty="0">
                <a:solidFill>
                  <a:srgbClr val="050E17"/>
                </a:solidFill>
                <a:effectLst/>
                <a:latin typeface="-apple-system"/>
              </a:rPr>
              <a:t> or </a:t>
            </a:r>
            <a:r>
              <a:rPr lang="en-US" b="0" i="0" u="none" strike="noStrike" dirty="0">
                <a:effectLst/>
                <a:latin typeface="-apple-system"/>
              </a:rPr>
              <a:t>chat rooms</a:t>
            </a:r>
            <a:r>
              <a:rPr lang="en-US" b="0" i="0" dirty="0">
                <a:solidFill>
                  <a:srgbClr val="050E17"/>
                </a:solidFill>
                <a:effectLst/>
                <a:latin typeface="-apple-system"/>
              </a:rPr>
              <a:t>, where members can connect and engage with each other. These spaces allow members to share ideas, ask questions, and offer support to one another, building a sense of community and belonging.</a:t>
            </a:r>
            <a:endParaRPr lang="en-US" dirty="0">
              <a:highlight>
                <a:srgbClr val="FFFF00"/>
              </a:highlight>
            </a:endParaRPr>
          </a:p>
        </p:txBody>
      </p:sp>
      <p:pic>
        <p:nvPicPr>
          <p:cNvPr id="6" name="圖片 5">
            <a:extLst>
              <a:ext uri="{FF2B5EF4-FFF2-40B4-BE49-F238E27FC236}">
                <a16:creationId xmlns:a16="http://schemas.microsoft.com/office/drawing/2014/main" id="{DC2F2B2E-7290-496C-EB4A-7574268B72D3}"/>
              </a:ext>
            </a:extLst>
          </p:cNvPr>
          <p:cNvPicPr>
            <a:picLocks noChangeAspect="1"/>
          </p:cNvPicPr>
          <p:nvPr/>
        </p:nvPicPr>
        <p:blipFill>
          <a:blip r:embed="rId2"/>
          <a:stretch>
            <a:fillRect/>
          </a:stretch>
        </p:blipFill>
        <p:spPr>
          <a:xfrm>
            <a:off x="4898723" y="0"/>
            <a:ext cx="2394553" cy="6858000"/>
          </a:xfrm>
          <a:prstGeom prst="rect">
            <a:avLst/>
          </a:prstGeom>
        </p:spPr>
      </p:pic>
    </p:spTree>
    <p:extLst>
      <p:ext uri="{BB962C8B-B14F-4D97-AF65-F5344CB8AC3E}">
        <p14:creationId xmlns:p14="http://schemas.microsoft.com/office/powerpoint/2010/main" val="170998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102715" y="157018"/>
            <a:ext cx="3523978" cy="369332"/>
          </a:xfrm>
          <a:prstGeom prst="rect">
            <a:avLst/>
          </a:prstGeom>
          <a:noFill/>
        </p:spPr>
        <p:txBody>
          <a:bodyPr wrap="none" rtlCol="0">
            <a:spAutoFit/>
          </a:bodyPr>
          <a:lstStyle/>
          <a:p>
            <a:r>
              <a:rPr lang="en-US" dirty="0"/>
              <a:t>Advanced community management</a:t>
            </a:r>
            <a:endParaRPr lang="en-US" altLang="zh-CN" dirty="0"/>
          </a:p>
        </p:txBody>
      </p:sp>
      <p:pic>
        <p:nvPicPr>
          <p:cNvPr id="4" name="圖片 3">
            <a:extLst>
              <a:ext uri="{FF2B5EF4-FFF2-40B4-BE49-F238E27FC236}">
                <a16:creationId xmlns:a16="http://schemas.microsoft.com/office/drawing/2014/main" id="{8AE8F4D1-7E83-FEC9-70A9-DD32FC7588C0}"/>
              </a:ext>
            </a:extLst>
          </p:cNvPr>
          <p:cNvPicPr>
            <a:picLocks noChangeAspect="1"/>
          </p:cNvPicPr>
          <p:nvPr/>
        </p:nvPicPr>
        <p:blipFill>
          <a:blip r:embed="rId2"/>
          <a:stretch>
            <a:fillRect/>
          </a:stretch>
        </p:blipFill>
        <p:spPr>
          <a:xfrm>
            <a:off x="4512410" y="0"/>
            <a:ext cx="3167180" cy="6858000"/>
          </a:xfrm>
          <a:prstGeom prst="rect">
            <a:avLst/>
          </a:prstGeom>
        </p:spPr>
      </p:pic>
      <p:sp>
        <p:nvSpPr>
          <p:cNvPr id="5" name="文字方塊 4">
            <a:extLst>
              <a:ext uri="{FF2B5EF4-FFF2-40B4-BE49-F238E27FC236}">
                <a16:creationId xmlns:a16="http://schemas.microsoft.com/office/drawing/2014/main" id="{179DCD29-634F-3EF6-ED67-19B3B26BB79F}"/>
              </a:ext>
            </a:extLst>
          </p:cNvPr>
          <p:cNvSpPr txBox="1"/>
          <p:nvPr/>
        </p:nvSpPr>
        <p:spPr>
          <a:xfrm>
            <a:off x="186104" y="844256"/>
            <a:ext cx="4326306" cy="5355312"/>
          </a:xfrm>
          <a:prstGeom prst="rect">
            <a:avLst/>
          </a:prstGeom>
          <a:noFill/>
        </p:spPr>
        <p:txBody>
          <a:bodyPr wrap="square" rtlCol="0">
            <a:spAutoFit/>
          </a:bodyPr>
          <a:lstStyle/>
          <a:p>
            <a:r>
              <a:rPr lang="en-US" dirty="0">
                <a:highlight>
                  <a:srgbClr val="FFFF00"/>
                </a:highlight>
              </a:rPr>
              <a:t>Manage community members by subgroups.</a:t>
            </a:r>
          </a:p>
          <a:p>
            <a:endParaRPr lang="en-US" altLang="zh-CN" dirty="0">
              <a:highlight>
                <a:srgbClr val="FFFF00"/>
              </a:highlight>
            </a:endParaRPr>
          </a:p>
          <a:p>
            <a:r>
              <a:rPr lang="en-US" b="0" i="0" dirty="0">
                <a:solidFill>
                  <a:srgbClr val="050E17"/>
                </a:solidFill>
                <a:effectLst/>
                <a:latin typeface="-apple-system"/>
              </a:rPr>
              <a:t>This means that you can group your members based on different criteria such as interests, locations, age, or any other relevant factors. By doing so, you can easily communicate with specific subgroups, send </a:t>
            </a:r>
            <a:r>
              <a:rPr lang="en-US" b="0" i="0" u="none" strike="noStrike" dirty="0">
                <a:effectLst/>
                <a:latin typeface="-apple-system"/>
              </a:rPr>
              <a:t>targeted messages</a:t>
            </a:r>
            <a:r>
              <a:rPr lang="en-US" b="0" i="0" dirty="0">
                <a:solidFill>
                  <a:srgbClr val="050E17"/>
                </a:solidFill>
                <a:effectLst/>
                <a:latin typeface="-apple-system"/>
              </a:rPr>
              <a:t> and announcements, and manage their activities more efficiently.</a:t>
            </a:r>
          </a:p>
          <a:p>
            <a:endParaRPr lang="en-US" altLang="zh-CN" dirty="0">
              <a:solidFill>
                <a:srgbClr val="050E17"/>
              </a:solidFill>
              <a:latin typeface="-apple-system"/>
            </a:endParaRPr>
          </a:p>
          <a:p>
            <a:r>
              <a:rPr lang="en-US" b="0" i="0" dirty="0">
                <a:solidFill>
                  <a:srgbClr val="050E17"/>
                </a:solidFill>
                <a:effectLst/>
                <a:latin typeface="-apple-system"/>
              </a:rPr>
              <a:t>The app also allows you to organize community events and activities. You can create events and invite specific subgroups to participate, ensuring that everyone who is interested in the activity is informed. You can also track attendance and manage sign-ups through the app, making </a:t>
            </a:r>
            <a:r>
              <a:rPr lang="en-US" b="0" i="0" u="none" strike="noStrike" dirty="0">
                <a:effectLst/>
                <a:latin typeface="-apple-system"/>
              </a:rPr>
              <a:t>event management</a:t>
            </a:r>
            <a:r>
              <a:rPr lang="en-US" b="0" i="0" dirty="0">
                <a:solidFill>
                  <a:srgbClr val="050E17"/>
                </a:solidFill>
                <a:effectLst/>
                <a:latin typeface="-apple-system"/>
              </a:rPr>
              <a:t> much easier.</a:t>
            </a:r>
            <a:endParaRPr lang="en-US" altLang="zh-CN" dirty="0"/>
          </a:p>
        </p:txBody>
      </p:sp>
    </p:spTree>
    <p:extLst>
      <p:ext uri="{BB962C8B-B14F-4D97-AF65-F5344CB8AC3E}">
        <p14:creationId xmlns:p14="http://schemas.microsoft.com/office/powerpoint/2010/main" val="2536082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E613C66A-5F58-D326-2FEA-DC2E6F9F8DB4}"/>
              </a:ext>
            </a:extLst>
          </p:cNvPr>
          <p:cNvSpPr txBox="1"/>
          <p:nvPr/>
        </p:nvSpPr>
        <p:spPr>
          <a:xfrm>
            <a:off x="102715" y="157018"/>
            <a:ext cx="3523978" cy="369332"/>
          </a:xfrm>
          <a:prstGeom prst="rect">
            <a:avLst/>
          </a:prstGeom>
          <a:noFill/>
        </p:spPr>
        <p:txBody>
          <a:bodyPr wrap="none" rtlCol="0">
            <a:spAutoFit/>
          </a:bodyPr>
          <a:lstStyle/>
          <a:p>
            <a:r>
              <a:rPr lang="en-US" dirty="0"/>
              <a:t>Advanced community management</a:t>
            </a:r>
            <a:endParaRPr lang="en-US" altLang="zh-CN" dirty="0"/>
          </a:p>
        </p:txBody>
      </p:sp>
      <p:pic>
        <p:nvPicPr>
          <p:cNvPr id="4" name="圖片 3">
            <a:extLst>
              <a:ext uri="{FF2B5EF4-FFF2-40B4-BE49-F238E27FC236}">
                <a16:creationId xmlns:a16="http://schemas.microsoft.com/office/drawing/2014/main" id="{BA66E86F-58AA-6830-9519-C21DA55728B6}"/>
              </a:ext>
            </a:extLst>
          </p:cNvPr>
          <p:cNvPicPr>
            <a:picLocks noChangeAspect="1"/>
          </p:cNvPicPr>
          <p:nvPr/>
        </p:nvPicPr>
        <p:blipFill>
          <a:blip r:embed="rId2"/>
          <a:stretch>
            <a:fillRect/>
          </a:stretch>
        </p:blipFill>
        <p:spPr>
          <a:xfrm>
            <a:off x="5901262" y="0"/>
            <a:ext cx="3167180" cy="6858000"/>
          </a:xfrm>
          <a:prstGeom prst="rect">
            <a:avLst/>
          </a:prstGeom>
        </p:spPr>
      </p:pic>
      <p:sp>
        <p:nvSpPr>
          <p:cNvPr id="8" name="文字方塊 7">
            <a:extLst>
              <a:ext uri="{FF2B5EF4-FFF2-40B4-BE49-F238E27FC236}">
                <a16:creationId xmlns:a16="http://schemas.microsoft.com/office/drawing/2014/main" id="{8B56C979-6D15-41CE-A08D-F4D33FB5FD6A}"/>
              </a:ext>
            </a:extLst>
          </p:cNvPr>
          <p:cNvSpPr txBox="1"/>
          <p:nvPr/>
        </p:nvSpPr>
        <p:spPr>
          <a:xfrm>
            <a:off x="260950" y="978493"/>
            <a:ext cx="5182319" cy="5632311"/>
          </a:xfrm>
          <a:prstGeom prst="rect">
            <a:avLst/>
          </a:prstGeom>
          <a:noFill/>
        </p:spPr>
        <p:txBody>
          <a:bodyPr wrap="square">
            <a:spAutoFit/>
          </a:bodyPr>
          <a:lstStyle/>
          <a:p>
            <a:pPr algn="l"/>
            <a:r>
              <a:rPr lang="en-US" b="0" i="0" dirty="0">
                <a:solidFill>
                  <a:srgbClr val="050E17"/>
                </a:solidFill>
                <a:effectLst/>
                <a:highlight>
                  <a:srgbClr val="FFFF00"/>
                </a:highlight>
                <a:latin typeface="-apple-system"/>
              </a:rPr>
              <a:t>Advanced messaging system that allows you to send your message to a specific group of people</a:t>
            </a:r>
          </a:p>
          <a:p>
            <a:pPr algn="l"/>
            <a:endParaRPr lang="en-US" dirty="0">
              <a:solidFill>
                <a:srgbClr val="050E17"/>
              </a:solidFill>
              <a:latin typeface="-apple-system"/>
            </a:endParaRPr>
          </a:p>
          <a:p>
            <a:pPr algn="l"/>
            <a:r>
              <a:rPr lang="en-US" b="0" i="0" dirty="0">
                <a:solidFill>
                  <a:srgbClr val="050E17"/>
                </a:solidFill>
                <a:effectLst/>
                <a:latin typeface="-apple-system"/>
              </a:rPr>
              <a:t>The app features an advanced </a:t>
            </a:r>
            <a:r>
              <a:rPr lang="en-US" b="0" i="0" u="none" strike="noStrike" dirty="0">
                <a:solidFill>
                  <a:srgbClr val="050E17"/>
                </a:solidFill>
                <a:effectLst/>
                <a:latin typeface="-apple-system"/>
              </a:rPr>
              <a:t>messaging system</a:t>
            </a:r>
            <a:r>
              <a:rPr lang="en-US" b="0" i="0" dirty="0">
                <a:solidFill>
                  <a:srgbClr val="050E17"/>
                </a:solidFill>
                <a:effectLst/>
                <a:latin typeface="-apple-system"/>
              </a:rPr>
              <a:t> that allows you to communicate with other members of the communities you join. The messaging system offers a range of features that enable you to customize your </a:t>
            </a:r>
            <a:r>
              <a:rPr lang="en-US" b="0" i="0" u="none" strike="noStrike" dirty="0">
                <a:solidFill>
                  <a:srgbClr val="050E17"/>
                </a:solidFill>
                <a:effectLst/>
                <a:latin typeface="-apple-system"/>
              </a:rPr>
              <a:t>messaging experience</a:t>
            </a:r>
            <a:r>
              <a:rPr lang="en-US" b="0" i="0" dirty="0">
                <a:solidFill>
                  <a:srgbClr val="050E17"/>
                </a:solidFill>
                <a:effectLst/>
                <a:latin typeface="-apple-system"/>
              </a:rPr>
              <a:t>, control who can send and receive messages, and ensure that your messages are delivered to the right people.</a:t>
            </a:r>
          </a:p>
          <a:p>
            <a:pPr algn="l"/>
            <a:endParaRPr lang="en-US" b="0" i="0" dirty="0">
              <a:solidFill>
                <a:srgbClr val="050E17"/>
              </a:solidFill>
              <a:effectLst/>
              <a:latin typeface="-apple-system"/>
            </a:endParaRPr>
          </a:p>
          <a:p>
            <a:pPr algn="l"/>
            <a:r>
              <a:rPr lang="en-US" b="0" i="0" dirty="0">
                <a:solidFill>
                  <a:srgbClr val="050E17"/>
                </a:solidFill>
                <a:effectLst/>
                <a:latin typeface="-apple-system"/>
              </a:rPr>
              <a:t>One of the key features of the messaging system is the ability to assign permissions and subgroups to your messages. This means that you can choose who has access to your messages by specifying which subgroups or individuals can see them. For example, you could create a message that is only visible to members of a certain age group, or a message that is only visible to members who have a particular interest.</a:t>
            </a:r>
          </a:p>
        </p:txBody>
      </p:sp>
    </p:spTree>
    <p:extLst>
      <p:ext uri="{BB962C8B-B14F-4D97-AF65-F5344CB8AC3E}">
        <p14:creationId xmlns:p14="http://schemas.microsoft.com/office/powerpoint/2010/main" val="574947826"/>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331</TotalTime>
  <Words>617</Words>
  <Application>Microsoft Macintosh PowerPoint</Application>
  <PresentationFormat>Widescreen</PresentationFormat>
  <Paragraphs>52</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-apple-system</vt:lpstr>
      <vt:lpstr>Arial</vt:lpstr>
      <vt:lpstr>Calibri</vt:lpstr>
      <vt:lpstr>Calibri Light</vt:lpstr>
      <vt:lpstr>Wingdings</vt:lpstr>
      <vt:lpstr>Office 佈景主題</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LI Meixuan</dc:creator>
  <cp:lastModifiedBy>Mr. SUN Pao-Sheng Vincent</cp:lastModifiedBy>
  <cp:revision>5</cp:revision>
  <dcterms:created xsi:type="dcterms:W3CDTF">2023-07-28T05:00:28Z</dcterms:created>
  <dcterms:modified xsi:type="dcterms:W3CDTF">2023-08-21T04:47:50Z</dcterms:modified>
</cp:coreProperties>
</file>

<file path=docProps/thumbnail.jpeg>
</file>